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2" r:id="rId4"/>
  </p:sldMasterIdLst>
  <p:notesMasterIdLst>
    <p:notesMasterId r:id="rId54"/>
  </p:notesMasterIdLst>
  <p:handoutMasterIdLst>
    <p:handoutMasterId r:id="rId55"/>
  </p:handoutMasterIdLst>
  <p:sldIdLst>
    <p:sldId id="256" r:id="rId5"/>
    <p:sldId id="277" r:id="rId6"/>
    <p:sldId id="325" r:id="rId7"/>
    <p:sldId id="295" r:id="rId8"/>
    <p:sldId id="261" r:id="rId9"/>
    <p:sldId id="262" r:id="rId10"/>
    <p:sldId id="324" r:id="rId11"/>
    <p:sldId id="298" r:id="rId12"/>
    <p:sldId id="326" r:id="rId13"/>
    <p:sldId id="327" r:id="rId14"/>
    <p:sldId id="319" r:id="rId15"/>
    <p:sldId id="299" r:id="rId16"/>
    <p:sldId id="322" r:id="rId17"/>
    <p:sldId id="320" r:id="rId18"/>
    <p:sldId id="323" r:id="rId19"/>
    <p:sldId id="275" r:id="rId20"/>
    <p:sldId id="258" r:id="rId21"/>
    <p:sldId id="318" r:id="rId22"/>
    <p:sldId id="329" r:id="rId23"/>
    <p:sldId id="331" r:id="rId24"/>
    <p:sldId id="330" r:id="rId25"/>
    <p:sldId id="296" r:id="rId26"/>
    <p:sldId id="316" r:id="rId27"/>
    <p:sldId id="317" r:id="rId28"/>
    <p:sldId id="315" r:id="rId29"/>
    <p:sldId id="301" r:id="rId30"/>
    <p:sldId id="302" r:id="rId31"/>
    <p:sldId id="303" r:id="rId32"/>
    <p:sldId id="304" r:id="rId33"/>
    <p:sldId id="332" r:id="rId34"/>
    <p:sldId id="337" r:id="rId35"/>
    <p:sldId id="333" r:id="rId36"/>
    <p:sldId id="338" r:id="rId37"/>
    <p:sldId id="339" r:id="rId38"/>
    <p:sldId id="340" r:id="rId39"/>
    <p:sldId id="341" r:id="rId40"/>
    <p:sldId id="343" r:id="rId41"/>
    <p:sldId id="344" r:id="rId42"/>
    <p:sldId id="345" r:id="rId43"/>
    <p:sldId id="346" r:id="rId44"/>
    <p:sldId id="347" r:id="rId45"/>
    <p:sldId id="348" r:id="rId46"/>
    <p:sldId id="307" r:id="rId47"/>
    <p:sldId id="349" r:id="rId48"/>
    <p:sldId id="350" r:id="rId49"/>
    <p:sldId id="351" r:id="rId50"/>
    <p:sldId id="276" r:id="rId51"/>
    <p:sldId id="342" r:id="rId52"/>
    <p:sldId id="35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8" autoAdjust="0"/>
    <p:restoredTop sz="73826" autoAdjust="0"/>
  </p:normalViewPr>
  <p:slideViewPr>
    <p:cSldViewPr snapToGrid="0">
      <p:cViewPr>
        <p:scale>
          <a:sx n="114" d="100"/>
          <a:sy n="114" d="100"/>
        </p:scale>
        <p:origin x="1218" y="96"/>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4" Type="http://schemas.openxmlformats.org/officeDocument/2006/relationships/image" Target="../media/image7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svg"/><Relationship Id="rId1" Type="http://schemas.openxmlformats.org/officeDocument/2006/relationships/image" Target="../media/image68.png"/><Relationship Id="rId4" Type="http://schemas.openxmlformats.org/officeDocument/2006/relationships/image" Target="../media/image71.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5D624-3221-47E2-A8DB-FA4A33BEF6AB}" type="doc">
      <dgm:prSet loTypeId="urn:microsoft.com/office/officeart/2018/2/layout/IconCircleList" loCatId="icon" qsTypeId="urn:microsoft.com/office/officeart/2005/8/quickstyle/simple1" qsCatId="simple" csTypeId="urn:microsoft.com/office/officeart/2018/5/colors/Iconchunking_neutralbg_accent3_2" csCatId="accent3" phldr="1"/>
      <dgm:spPr/>
      <dgm:t>
        <a:bodyPr/>
        <a:lstStyle/>
        <a:p>
          <a:endParaRPr lang="en-US"/>
        </a:p>
      </dgm:t>
    </dgm:pt>
    <dgm:pt modelId="{B9CA896D-3B7F-4A4C-B37B-DBAFF7CDD0FE}">
      <dgm:prSet/>
      <dgm:spPr/>
      <dgm:t>
        <a:bodyPr/>
        <a:lstStyle/>
        <a:p>
          <a:pPr>
            <a:lnSpc>
              <a:spcPct val="100000"/>
            </a:lnSpc>
          </a:pPr>
          <a:r>
            <a:rPr lang="en-US" baseline="0" dirty="0"/>
            <a:t>Statistics - Understand data distribution, the dispersion of data points, methods to tell how two groups of data are different</a:t>
          </a:r>
          <a:endParaRPr lang="en-US" dirty="0"/>
        </a:p>
      </dgm:t>
    </dgm:pt>
    <dgm:pt modelId="{74C47BD7-ACBE-445C-9ABE-E7394D2FB6AF}" type="parTrans" cxnId="{D913DA87-3008-4136-998C-F4531827572D}">
      <dgm:prSet/>
      <dgm:spPr/>
      <dgm:t>
        <a:bodyPr/>
        <a:lstStyle/>
        <a:p>
          <a:endParaRPr lang="en-US"/>
        </a:p>
      </dgm:t>
    </dgm:pt>
    <dgm:pt modelId="{5247BD8F-37C9-4F77-BF99-E6064A281CA5}" type="sibTrans" cxnId="{D913DA87-3008-4136-998C-F4531827572D}">
      <dgm:prSet/>
      <dgm:spPr/>
      <dgm:t>
        <a:bodyPr/>
        <a:lstStyle/>
        <a:p>
          <a:pPr>
            <a:lnSpc>
              <a:spcPct val="100000"/>
            </a:lnSpc>
          </a:pPr>
          <a:endParaRPr lang="en-US"/>
        </a:p>
      </dgm:t>
    </dgm:pt>
    <dgm:pt modelId="{357E2F64-7FA3-42AD-93E4-4B9D7C5DB2FB}">
      <dgm:prSet/>
      <dgm:spPr/>
      <dgm:t>
        <a:bodyPr/>
        <a:lstStyle/>
        <a:p>
          <a:pPr>
            <a:lnSpc>
              <a:spcPct val="100000"/>
            </a:lnSpc>
          </a:pPr>
          <a:r>
            <a:rPr lang="en-US" baseline="0"/>
            <a:t>Machine Learning - Based on existing data representation – you teach a ‘machine’ to recognize patterns and predict it</a:t>
          </a:r>
          <a:endParaRPr lang="en-US"/>
        </a:p>
      </dgm:t>
    </dgm:pt>
    <dgm:pt modelId="{BEBA60D4-880F-44DF-A16E-E8B0C307BB01}" type="parTrans" cxnId="{F9D9FE17-0ECB-4D69-85B7-2E19A742D8B6}">
      <dgm:prSet/>
      <dgm:spPr/>
      <dgm:t>
        <a:bodyPr/>
        <a:lstStyle/>
        <a:p>
          <a:endParaRPr lang="en-US"/>
        </a:p>
      </dgm:t>
    </dgm:pt>
    <dgm:pt modelId="{C272B75A-EBB4-41A9-B701-033C9520B7BA}" type="sibTrans" cxnId="{F9D9FE17-0ECB-4D69-85B7-2E19A742D8B6}">
      <dgm:prSet/>
      <dgm:spPr/>
      <dgm:t>
        <a:bodyPr/>
        <a:lstStyle/>
        <a:p>
          <a:pPr>
            <a:lnSpc>
              <a:spcPct val="100000"/>
            </a:lnSpc>
          </a:pPr>
          <a:endParaRPr lang="en-US"/>
        </a:p>
      </dgm:t>
    </dgm:pt>
    <dgm:pt modelId="{63918380-DEF3-43C7-93D2-1E7451A2701C}">
      <dgm:prSet/>
      <dgm:spPr/>
      <dgm:t>
        <a:bodyPr/>
        <a:lstStyle/>
        <a:p>
          <a:pPr>
            <a:lnSpc>
              <a:spcPct val="100000"/>
            </a:lnSpc>
          </a:pPr>
          <a:r>
            <a:rPr lang="en-US" baseline="0" dirty="0"/>
            <a:t>Deep Learning - A fancier version of machine learning where your machine recognizes decision boundaries which are non-linear in nature – a function approximator </a:t>
          </a:r>
          <a:endParaRPr lang="en-US" dirty="0"/>
        </a:p>
      </dgm:t>
    </dgm:pt>
    <dgm:pt modelId="{9EA8FB9B-873D-468E-9BB8-25BE94642318}" type="parTrans" cxnId="{7CB76547-18CD-414B-9435-24F5864A9E5F}">
      <dgm:prSet/>
      <dgm:spPr/>
      <dgm:t>
        <a:bodyPr/>
        <a:lstStyle/>
        <a:p>
          <a:endParaRPr lang="en-US"/>
        </a:p>
      </dgm:t>
    </dgm:pt>
    <dgm:pt modelId="{2B7D3A5E-C458-41A3-98DA-AB21C070233D}" type="sibTrans" cxnId="{7CB76547-18CD-414B-9435-24F5864A9E5F}">
      <dgm:prSet/>
      <dgm:spPr/>
      <dgm:t>
        <a:bodyPr/>
        <a:lstStyle/>
        <a:p>
          <a:pPr>
            <a:lnSpc>
              <a:spcPct val="100000"/>
            </a:lnSpc>
          </a:pPr>
          <a:endParaRPr lang="en-US"/>
        </a:p>
      </dgm:t>
    </dgm:pt>
    <dgm:pt modelId="{60F9A673-0ECD-494C-B498-E8B062DBBE4A}">
      <dgm:prSet/>
      <dgm:spPr/>
      <dgm:t>
        <a:bodyPr/>
        <a:lstStyle/>
        <a:p>
          <a:pPr>
            <a:lnSpc>
              <a:spcPct val="100000"/>
            </a:lnSpc>
          </a:pPr>
          <a:r>
            <a:rPr lang="en-US" b="0" i="1" baseline="0" dirty="0">
              <a:solidFill>
                <a:schemeClr val="accent1"/>
              </a:solidFill>
            </a:rPr>
            <a:t>Reinforcement Learning - </a:t>
          </a:r>
          <a:r>
            <a:rPr lang="en-US" b="0" baseline="0" dirty="0">
              <a:solidFill>
                <a:schemeClr val="accent1"/>
              </a:solidFill>
            </a:rPr>
            <a:t>Teach a ‘machine’ how to decide (ACTION) based on a ‘prior’ understanding of the environment (STATE) and possible outcomes (REWARDS) of the decision(subset of ML/DL algorithms)</a:t>
          </a:r>
          <a:endParaRPr lang="en-US" b="0" dirty="0">
            <a:solidFill>
              <a:schemeClr val="accent1"/>
            </a:solidFill>
          </a:endParaRPr>
        </a:p>
      </dgm:t>
    </dgm:pt>
    <dgm:pt modelId="{68A5FA3A-47B1-4D55-9B0C-C047DAF7FCBE}" type="parTrans" cxnId="{E1D4E68A-938E-4C3B-93D2-878BB917831C}">
      <dgm:prSet/>
      <dgm:spPr/>
      <dgm:t>
        <a:bodyPr/>
        <a:lstStyle/>
        <a:p>
          <a:endParaRPr lang="en-US"/>
        </a:p>
      </dgm:t>
    </dgm:pt>
    <dgm:pt modelId="{BB885AFE-B35A-41B2-B65F-E8BB88B0E09D}" type="sibTrans" cxnId="{E1D4E68A-938E-4C3B-93D2-878BB917831C}">
      <dgm:prSet/>
      <dgm:spPr/>
      <dgm:t>
        <a:bodyPr/>
        <a:lstStyle/>
        <a:p>
          <a:endParaRPr lang="en-US"/>
        </a:p>
      </dgm:t>
    </dgm:pt>
    <dgm:pt modelId="{FAB5F8D8-B39F-4AAF-A739-F32EA12058B0}" type="pres">
      <dgm:prSet presAssocID="{C655D624-3221-47E2-A8DB-FA4A33BEF6AB}" presName="root" presStyleCnt="0">
        <dgm:presLayoutVars>
          <dgm:dir/>
          <dgm:resizeHandles val="exact"/>
        </dgm:presLayoutVars>
      </dgm:prSet>
      <dgm:spPr/>
    </dgm:pt>
    <dgm:pt modelId="{C82C0E89-0347-4A10-89ED-7C668B643C16}" type="pres">
      <dgm:prSet presAssocID="{C655D624-3221-47E2-A8DB-FA4A33BEF6AB}" presName="container" presStyleCnt="0">
        <dgm:presLayoutVars>
          <dgm:dir/>
          <dgm:resizeHandles val="exact"/>
        </dgm:presLayoutVars>
      </dgm:prSet>
      <dgm:spPr/>
    </dgm:pt>
    <dgm:pt modelId="{7EE22E45-4393-40E7-AADB-8D3B56C18537}" type="pres">
      <dgm:prSet presAssocID="{B9CA896D-3B7F-4A4C-B37B-DBAFF7CDD0FE}" presName="compNode" presStyleCnt="0"/>
      <dgm:spPr/>
    </dgm:pt>
    <dgm:pt modelId="{609ABE97-CFFA-4FBD-A9B8-A64D440A4E54}" type="pres">
      <dgm:prSet presAssocID="{B9CA896D-3B7F-4A4C-B37B-DBAFF7CDD0FE}" presName="iconBgRect" presStyleLbl="bgShp" presStyleIdx="0" presStyleCnt="4"/>
      <dgm:spPr/>
    </dgm:pt>
    <dgm:pt modelId="{6FF4478B-1862-4A51-88F2-0BB2025BBE60}" type="pres">
      <dgm:prSet presAssocID="{B9CA896D-3B7F-4A4C-B37B-DBAFF7CDD0F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97B01D52-969F-4217-BBD6-C74C49C9E2E4}" type="pres">
      <dgm:prSet presAssocID="{B9CA896D-3B7F-4A4C-B37B-DBAFF7CDD0FE}" presName="spaceRect" presStyleCnt="0"/>
      <dgm:spPr/>
    </dgm:pt>
    <dgm:pt modelId="{635DD93D-571B-4DB2-B6B9-4BA249BBC400}" type="pres">
      <dgm:prSet presAssocID="{B9CA896D-3B7F-4A4C-B37B-DBAFF7CDD0FE}" presName="textRect" presStyleLbl="revTx" presStyleIdx="0" presStyleCnt="4">
        <dgm:presLayoutVars>
          <dgm:chMax val="1"/>
          <dgm:chPref val="1"/>
        </dgm:presLayoutVars>
      </dgm:prSet>
      <dgm:spPr/>
    </dgm:pt>
    <dgm:pt modelId="{250BF58C-73EF-499A-BA8D-0F606825E78C}" type="pres">
      <dgm:prSet presAssocID="{5247BD8F-37C9-4F77-BF99-E6064A281CA5}" presName="sibTrans" presStyleLbl="sibTrans2D1" presStyleIdx="0" presStyleCnt="0"/>
      <dgm:spPr/>
    </dgm:pt>
    <dgm:pt modelId="{7CD43104-EBF0-424C-86D1-3C6F5EEE7FDE}" type="pres">
      <dgm:prSet presAssocID="{357E2F64-7FA3-42AD-93E4-4B9D7C5DB2FB}" presName="compNode" presStyleCnt="0"/>
      <dgm:spPr/>
    </dgm:pt>
    <dgm:pt modelId="{B0B48DF0-4598-45D1-B073-8D89C72EC421}" type="pres">
      <dgm:prSet presAssocID="{357E2F64-7FA3-42AD-93E4-4B9D7C5DB2FB}" presName="iconBgRect" presStyleLbl="bgShp" presStyleIdx="1" presStyleCnt="4"/>
      <dgm:spPr/>
    </dgm:pt>
    <dgm:pt modelId="{68EC3F4E-4F81-4BE8-BF6C-E152B254F7A4}" type="pres">
      <dgm:prSet presAssocID="{357E2F64-7FA3-42AD-93E4-4B9D7C5DB2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5EF80574-8678-4400-9B00-93EDF9F8BFD2}" type="pres">
      <dgm:prSet presAssocID="{357E2F64-7FA3-42AD-93E4-4B9D7C5DB2FB}" presName="spaceRect" presStyleCnt="0"/>
      <dgm:spPr/>
    </dgm:pt>
    <dgm:pt modelId="{FDDD56CC-5EC7-45AC-91BA-E953F286285A}" type="pres">
      <dgm:prSet presAssocID="{357E2F64-7FA3-42AD-93E4-4B9D7C5DB2FB}" presName="textRect" presStyleLbl="revTx" presStyleIdx="1" presStyleCnt="4">
        <dgm:presLayoutVars>
          <dgm:chMax val="1"/>
          <dgm:chPref val="1"/>
        </dgm:presLayoutVars>
      </dgm:prSet>
      <dgm:spPr/>
    </dgm:pt>
    <dgm:pt modelId="{A4A73D75-055B-4E0C-9DB9-3D1ECF0EB765}" type="pres">
      <dgm:prSet presAssocID="{C272B75A-EBB4-41A9-B701-033C9520B7BA}" presName="sibTrans" presStyleLbl="sibTrans2D1" presStyleIdx="0" presStyleCnt="0"/>
      <dgm:spPr/>
    </dgm:pt>
    <dgm:pt modelId="{7FA66C3D-2E52-432C-95DE-29E7C4F40DE1}" type="pres">
      <dgm:prSet presAssocID="{63918380-DEF3-43C7-93D2-1E7451A2701C}" presName="compNode" presStyleCnt="0"/>
      <dgm:spPr/>
    </dgm:pt>
    <dgm:pt modelId="{3EEE5D0D-1E28-4C46-88A4-DC77EA9F95AF}" type="pres">
      <dgm:prSet presAssocID="{63918380-DEF3-43C7-93D2-1E7451A2701C}" presName="iconBgRect" presStyleLbl="bgShp" presStyleIdx="2" presStyleCnt="4"/>
      <dgm:spPr/>
    </dgm:pt>
    <dgm:pt modelId="{959EDE72-9565-47C1-8D3F-C8B2BE103549}" type="pres">
      <dgm:prSet presAssocID="{63918380-DEF3-43C7-93D2-1E7451A270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Remote learning science outline"/>
        </a:ext>
      </dgm:extLst>
    </dgm:pt>
    <dgm:pt modelId="{6C58BECB-3923-4C55-964D-555BC54C4E7E}" type="pres">
      <dgm:prSet presAssocID="{63918380-DEF3-43C7-93D2-1E7451A2701C}" presName="spaceRect" presStyleCnt="0"/>
      <dgm:spPr/>
    </dgm:pt>
    <dgm:pt modelId="{0F27D616-7400-4ADD-8D91-697D7B572634}" type="pres">
      <dgm:prSet presAssocID="{63918380-DEF3-43C7-93D2-1E7451A2701C}" presName="textRect" presStyleLbl="revTx" presStyleIdx="2" presStyleCnt="4">
        <dgm:presLayoutVars>
          <dgm:chMax val="1"/>
          <dgm:chPref val="1"/>
        </dgm:presLayoutVars>
      </dgm:prSet>
      <dgm:spPr/>
    </dgm:pt>
    <dgm:pt modelId="{7268DA9F-B441-4847-89E3-71AFDE158DE5}" type="pres">
      <dgm:prSet presAssocID="{2B7D3A5E-C458-41A3-98DA-AB21C070233D}" presName="sibTrans" presStyleLbl="sibTrans2D1" presStyleIdx="0" presStyleCnt="0"/>
      <dgm:spPr/>
    </dgm:pt>
    <dgm:pt modelId="{E6A49E10-1386-467F-8355-5251E1BA6EB3}" type="pres">
      <dgm:prSet presAssocID="{60F9A673-0ECD-494C-B498-E8B062DBBE4A}" presName="compNode" presStyleCnt="0"/>
      <dgm:spPr/>
    </dgm:pt>
    <dgm:pt modelId="{EEA22536-3CFA-481F-8270-94174B44DC8A}" type="pres">
      <dgm:prSet presAssocID="{60F9A673-0ECD-494C-B498-E8B062DBBE4A}" presName="iconBgRect" presStyleLbl="bgShp" presStyleIdx="3" presStyleCnt="4"/>
      <dgm:spPr/>
    </dgm:pt>
    <dgm:pt modelId="{33082627-6739-4B5A-A424-1B8B1D95E0D9}" type="pres">
      <dgm:prSet presAssocID="{60F9A673-0ECD-494C-B498-E8B062DBBE4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D4166E97-3A2A-4617-90F8-A839723791C2}" type="pres">
      <dgm:prSet presAssocID="{60F9A673-0ECD-494C-B498-E8B062DBBE4A}" presName="spaceRect" presStyleCnt="0"/>
      <dgm:spPr/>
    </dgm:pt>
    <dgm:pt modelId="{353C1FDB-4A9A-4F17-BC89-4B6287E14900}" type="pres">
      <dgm:prSet presAssocID="{60F9A673-0ECD-494C-B498-E8B062DBBE4A}" presName="textRect" presStyleLbl="revTx" presStyleIdx="3" presStyleCnt="4">
        <dgm:presLayoutVars>
          <dgm:chMax val="1"/>
          <dgm:chPref val="1"/>
        </dgm:presLayoutVars>
      </dgm:prSet>
      <dgm:spPr/>
    </dgm:pt>
  </dgm:ptLst>
  <dgm:cxnLst>
    <dgm:cxn modelId="{F9D9FE17-0ECB-4D69-85B7-2E19A742D8B6}" srcId="{C655D624-3221-47E2-A8DB-FA4A33BEF6AB}" destId="{357E2F64-7FA3-42AD-93E4-4B9D7C5DB2FB}" srcOrd="1" destOrd="0" parTransId="{BEBA60D4-880F-44DF-A16E-E8B0C307BB01}" sibTransId="{C272B75A-EBB4-41A9-B701-033C9520B7BA}"/>
    <dgm:cxn modelId="{DEC8C260-6B36-446B-B62A-ABC84BBC689C}" type="presOf" srcId="{63918380-DEF3-43C7-93D2-1E7451A2701C}" destId="{0F27D616-7400-4ADD-8D91-697D7B572634}" srcOrd="0" destOrd="0" presId="urn:microsoft.com/office/officeart/2018/2/layout/IconCircleList"/>
    <dgm:cxn modelId="{EB4D9E45-DF20-4C32-B38A-EB7A414259AB}" type="presOf" srcId="{60F9A673-0ECD-494C-B498-E8B062DBBE4A}" destId="{353C1FDB-4A9A-4F17-BC89-4B6287E14900}" srcOrd="0" destOrd="0" presId="urn:microsoft.com/office/officeart/2018/2/layout/IconCircleList"/>
    <dgm:cxn modelId="{7CB76547-18CD-414B-9435-24F5864A9E5F}" srcId="{C655D624-3221-47E2-A8DB-FA4A33BEF6AB}" destId="{63918380-DEF3-43C7-93D2-1E7451A2701C}" srcOrd="2" destOrd="0" parTransId="{9EA8FB9B-873D-468E-9BB8-25BE94642318}" sibTransId="{2B7D3A5E-C458-41A3-98DA-AB21C070233D}"/>
    <dgm:cxn modelId="{C1AAC448-268D-4851-B41C-0DBAC3B650D0}" type="presOf" srcId="{357E2F64-7FA3-42AD-93E4-4B9D7C5DB2FB}" destId="{FDDD56CC-5EC7-45AC-91BA-E953F286285A}" srcOrd="0" destOrd="0" presId="urn:microsoft.com/office/officeart/2018/2/layout/IconCircleList"/>
    <dgm:cxn modelId="{CBE46469-3E33-4AEC-8457-5249683AC5CE}" type="presOf" srcId="{2B7D3A5E-C458-41A3-98DA-AB21C070233D}" destId="{7268DA9F-B441-4847-89E3-71AFDE158DE5}" srcOrd="0" destOrd="0" presId="urn:microsoft.com/office/officeart/2018/2/layout/IconCircleList"/>
    <dgm:cxn modelId="{D913DA87-3008-4136-998C-F4531827572D}" srcId="{C655D624-3221-47E2-A8DB-FA4A33BEF6AB}" destId="{B9CA896D-3B7F-4A4C-B37B-DBAFF7CDD0FE}" srcOrd="0" destOrd="0" parTransId="{74C47BD7-ACBE-445C-9ABE-E7394D2FB6AF}" sibTransId="{5247BD8F-37C9-4F77-BF99-E6064A281CA5}"/>
    <dgm:cxn modelId="{E1D4E68A-938E-4C3B-93D2-878BB917831C}" srcId="{C655D624-3221-47E2-A8DB-FA4A33BEF6AB}" destId="{60F9A673-0ECD-494C-B498-E8B062DBBE4A}" srcOrd="3" destOrd="0" parTransId="{68A5FA3A-47B1-4D55-9B0C-C047DAF7FCBE}" sibTransId="{BB885AFE-B35A-41B2-B65F-E8BB88B0E09D}"/>
    <dgm:cxn modelId="{F039F9A3-5FE3-4D93-A041-6E97F24A90EB}" type="presOf" srcId="{B9CA896D-3B7F-4A4C-B37B-DBAFF7CDD0FE}" destId="{635DD93D-571B-4DB2-B6B9-4BA249BBC400}" srcOrd="0" destOrd="0" presId="urn:microsoft.com/office/officeart/2018/2/layout/IconCircleList"/>
    <dgm:cxn modelId="{E92F0FB2-EBB4-4D5E-95FA-882E88BA8DCC}" type="presOf" srcId="{C655D624-3221-47E2-A8DB-FA4A33BEF6AB}" destId="{FAB5F8D8-B39F-4AAF-A739-F32EA12058B0}" srcOrd="0" destOrd="0" presId="urn:microsoft.com/office/officeart/2018/2/layout/IconCircleList"/>
    <dgm:cxn modelId="{FA22B3C9-AFA3-403C-AF38-6E1961F0FBF4}" type="presOf" srcId="{5247BD8F-37C9-4F77-BF99-E6064A281CA5}" destId="{250BF58C-73EF-499A-BA8D-0F606825E78C}" srcOrd="0" destOrd="0" presId="urn:microsoft.com/office/officeart/2018/2/layout/IconCircleList"/>
    <dgm:cxn modelId="{A14F4BDA-F477-4A05-805D-062938C25C95}" type="presOf" srcId="{C272B75A-EBB4-41A9-B701-033C9520B7BA}" destId="{A4A73D75-055B-4E0C-9DB9-3D1ECF0EB765}" srcOrd="0" destOrd="0" presId="urn:microsoft.com/office/officeart/2018/2/layout/IconCircleList"/>
    <dgm:cxn modelId="{1C4FAFA5-CCFE-4DA5-983F-BA3120007FC2}" type="presParOf" srcId="{FAB5F8D8-B39F-4AAF-A739-F32EA12058B0}" destId="{C82C0E89-0347-4A10-89ED-7C668B643C16}" srcOrd="0" destOrd="0" presId="urn:microsoft.com/office/officeart/2018/2/layout/IconCircleList"/>
    <dgm:cxn modelId="{C85DD13A-5E8D-4A20-8E97-5124F6C27B44}" type="presParOf" srcId="{C82C0E89-0347-4A10-89ED-7C668B643C16}" destId="{7EE22E45-4393-40E7-AADB-8D3B56C18537}" srcOrd="0" destOrd="0" presId="urn:microsoft.com/office/officeart/2018/2/layout/IconCircleList"/>
    <dgm:cxn modelId="{58432FB0-AEAE-4F10-9468-77ACFEF4F1A9}" type="presParOf" srcId="{7EE22E45-4393-40E7-AADB-8D3B56C18537}" destId="{609ABE97-CFFA-4FBD-A9B8-A64D440A4E54}" srcOrd="0" destOrd="0" presId="urn:microsoft.com/office/officeart/2018/2/layout/IconCircleList"/>
    <dgm:cxn modelId="{DC156FA1-FA61-45D5-B71F-5CCA227F850A}" type="presParOf" srcId="{7EE22E45-4393-40E7-AADB-8D3B56C18537}" destId="{6FF4478B-1862-4A51-88F2-0BB2025BBE60}" srcOrd="1" destOrd="0" presId="urn:microsoft.com/office/officeart/2018/2/layout/IconCircleList"/>
    <dgm:cxn modelId="{717D03E1-684C-469F-976F-DA6BDCB44FD2}" type="presParOf" srcId="{7EE22E45-4393-40E7-AADB-8D3B56C18537}" destId="{97B01D52-969F-4217-BBD6-C74C49C9E2E4}" srcOrd="2" destOrd="0" presId="urn:microsoft.com/office/officeart/2018/2/layout/IconCircleList"/>
    <dgm:cxn modelId="{011808A9-D7FC-43D3-B248-E5821AC2A977}" type="presParOf" srcId="{7EE22E45-4393-40E7-AADB-8D3B56C18537}" destId="{635DD93D-571B-4DB2-B6B9-4BA249BBC400}" srcOrd="3" destOrd="0" presId="urn:microsoft.com/office/officeart/2018/2/layout/IconCircleList"/>
    <dgm:cxn modelId="{9EB3B0F2-3E9B-41A3-BDD4-27C7FE8D1B2D}" type="presParOf" srcId="{C82C0E89-0347-4A10-89ED-7C668B643C16}" destId="{250BF58C-73EF-499A-BA8D-0F606825E78C}" srcOrd="1" destOrd="0" presId="urn:microsoft.com/office/officeart/2018/2/layout/IconCircleList"/>
    <dgm:cxn modelId="{1CD44324-CDEF-4C5C-BFBD-5E5CAAC7F8E7}" type="presParOf" srcId="{C82C0E89-0347-4A10-89ED-7C668B643C16}" destId="{7CD43104-EBF0-424C-86D1-3C6F5EEE7FDE}" srcOrd="2" destOrd="0" presId="urn:microsoft.com/office/officeart/2018/2/layout/IconCircleList"/>
    <dgm:cxn modelId="{DA219CA3-4F4B-40EA-AB31-1EA6ADEF5757}" type="presParOf" srcId="{7CD43104-EBF0-424C-86D1-3C6F5EEE7FDE}" destId="{B0B48DF0-4598-45D1-B073-8D89C72EC421}" srcOrd="0" destOrd="0" presId="urn:microsoft.com/office/officeart/2018/2/layout/IconCircleList"/>
    <dgm:cxn modelId="{831CBFE8-556A-4D81-AD50-FE585ECA01CE}" type="presParOf" srcId="{7CD43104-EBF0-424C-86D1-3C6F5EEE7FDE}" destId="{68EC3F4E-4F81-4BE8-BF6C-E152B254F7A4}" srcOrd="1" destOrd="0" presId="urn:microsoft.com/office/officeart/2018/2/layout/IconCircleList"/>
    <dgm:cxn modelId="{DFE37FB5-D1FB-4ECF-A4AC-8FCA92936178}" type="presParOf" srcId="{7CD43104-EBF0-424C-86D1-3C6F5EEE7FDE}" destId="{5EF80574-8678-4400-9B00-93EDF9F8BFD2}" srcOrd="2" destOrd="0" presId="urn:microsoft.com/office/officeart/2018/2/layout/IconCircleList"/>
    <dgm:cxn modelId="{3EB84A67-EBAA-4ADF-8CD0-78BFEE369E57}" type="presParOf" srcId="{7CD43104-EBF0-424C-86D1-3C6F5EEE7FDE}" destId="{FDDD56CC-5EC7-45AC-91BA-E953F286285A}" srcOrd="3" destOrd="0" presId="urn:microsoft.com/office/officeart/2018/2/layout/IconCircleList"/>
    <dgm:cxn modelId="{A4224CC8-1F97-4FBD-9895-4F8B92661B7F}" type="presParOf" srcId="{C82C0E89-0347-4A10-89ED-7C668B643C16}" destId="{A4A73D75-055B-4E0C-9DB9-3D1ECF0EB765}" srcOrd="3" destOrd="0" presId="urn:microsoft.com/office/officeart/2018/2/layout/IconCircleList"/>
    <dgm:cxn modelId="{261D5FD6-52E9-4ECE-B441-A4BF737CDE3C}" type="presParOf" srcId="{C82C0E89-0347-4A10-89ED-7C668B643C16}" destId="{7FA66C3D-2E52-432C-95DE-29E7C4F40DE1}" srcOrd="4" destOrd="0" presId="urn:microsoft.com/office/officeart/2018/2/layout/IconCircleList"/>
    <dgm:cxn modelId="{3811DCD6-58BE-4C53-BC65-F2190F554D92}" type="presParOf" srcId="{7FA66C3D-2E52-432C-95DE-29E7C4F40DE1}" destId="{3EEE5D0D-1E28-4C46-88A4-DC77EA9F95AF}" srcOrd="0" destOrd="0" presId="urn:microsoft.com/office/officeart/2018/2/layout/IconCircleList"/>
    <dgm:cxn modelId="{220D868E-0599-4BF9-9AD7-16C000F08589}" type="presParOf" srcId="{7FA66C3D-2E52-432C-95DE-29E7C4F40DE1}" destId="{959EDE72-9565-47C1-8D3F-C8B2BE103549}" srcOrd="1" destOrd="0" presId="urn:microsoft.com/office/officeart/2018/2/layout/IconCircleList"/>
    <dgm:cxn modelId="{6D0EA4E3-ACB7-417B-BEA6-13DBFD610E38}" type="presParOf" srcId="{7FA66C3D-2E52-432C-95DE-29E7C4F40DE1}" destId="{6C58BECB-3923-4C55-964D-555BC54C4E7E}" srcOrd="2" destOrd="0" presId="urn:microsoft.com/office/officeart/2018/2/layout/IconCircleList"/>
    <dgm:cxn modelId="{35EAEFBF-645D-4F3C-8E8B-DCB614DC0309}" type="presParOf" srcId="{7FA66C3D-2E52-432C-95DE-29E7C4F40DE1}" destId="{0F27D616-7400-4ADD-8D91-697D7B572634}" srcOrd="3" destOrd="0" presId="urn:microsoft.com/office/officeart/2018/2/layout/IconCircleList"/>
    <dgm:cxn modelId="{120B7C1A-462B-44F4-BD9D-0C5B5BE3DC78}" type="presParOf" srcId="{C82C0E89-0347-4A10-89ED-7C668B643C16}" destId="{7268DA9F-B441-4847-89E3-71AFDE158DE5}" srcOrd="5" destOrd="0" presId="urn:microsoft.com/office/officeart/2018/2/layout/IconCircleList"/>
    <dgm:cxn modelId="{D0D7DC4A-898E-4A26-A88C-9C87AF08651F}" type="presParOf" srcId="{C82C0E89-0347-4A10-89ED-7C668B643C16}" destId="{E6A49E10-1386-467F-8355-5251E1BA6EB3}" srcOrd="6" destOrd="0" presId="urn:microsoft.com/office/officeart/2018/2/layout/IconCircleList"/>
    <dgm:cxn modelId="{7E61DFFD-A773-43C8-A5D3-B5894362731A}" type="presParOf" srcId="{E6A49E10-1386-467F-8355-5251E1BA6EB3}" destId="{EEA22536-3CFA-481F-8270-94174B44DC8A}" srcOrd="0" destOrd="0" presId="urn:microsoft.com/office/officeart/2018/2/layout/IconCircleList"/>
    <dgm:cxn modelId="{62599119-151D-483E-A24C-AE61CDA74451}" type="presParOf" srcId="{E6A49E10-1386-467F-8355-5251E1BA6EB3}" destId="{33082627-6739-4B5A-A424-1B8B1D95E0D9}" srcOrd="1" destOrd="0" presId="urn:microsoft.com/office/officeart/2018/2/layout/IconCircleList"/>
    <dgm:cxn modelId="{C88654C4-8CC3-4D5F-9CB1-C832F5738378}" type="presParOf" srcId="{E6A49E10-1386-467F-8355-5251E1BA6EB3}" destId="{D4166E97-3A2A-4617-90F8-A839723791C2}" srcOrd="2" destOrd="0" presId="urn:microsoft.com/office/officeart/2018/2/layout/IconCircleList"/>
    <dgm:cxn modelId="{558AEF43-CE33-4105-9BBB-49C0152FD3BC}" type="presParOf" srcId="{E6A49E10-1386-467F-8355-5251E1BA6EB3}" destId="{353C1FDB-4A9A-4F17-BC89-4B6287E1490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F1277-970A-42F5-B22A-43D8A38B019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0FF5978-F780-425D-A6E1-3DA2D0DEBAF5}">
      <dgm:prSet custT="1"/>
      <dgm:spPr/>
      <dgm:t>
        <a:bodyPr/>
        <a:lstStyle/>
        <a:p>
          <a:pPr>
            <a:lnSpc>
              <a:spcPct val="100000"/>
            </a:lnSpc>
          </a:pPr>
          <a:r>
            <a:rPr lang="en-US" sz="2000" dirty="0"/>
            <a:t>Policy changes frequently with small changes to Q-values, may oscillate</a:t>
          </a:r>
        </a:p>
      </dgm:t>
    </dgm:pt>
    <dgm:pt modelId="{0772A0F7-C0C2-464B-AF9C-886787F29F54}" type="parTrans" cxnId="{8EE6FAF0-4688-4C83-9B21-55BB0A43460B}">
      <dgm:prSet/>
      <dgm:spPr/>
      <dgm:t>
        <a:bodyPr/>
        <a:lstStyle/>
        <a:p>
          <a:endParaRPr lang="en-US"/>
        </a:p>
      </dgm:t>
    </dgm:pt>
    <dgm:pt modelId="{E79E921D-A64D-457C-BDD8-D2F3249A035D}" type="sibTrans" cxnId="{8EE6FAF0-4688-4C83-9B21-55BB0A43460B}">
      <dgm:prSet/>
      <dgm:spPr/>
      <dgm:t>
        <a:bodyPr/>
        <a:lstStyle/>
        <a:p>
          <a:endParaRPr lang="en-US"/>
        </a:p>
      </dgm:t>
    </dgm:pt>
    <dgm:pt modelId="{BF8D7852-9F8A-4821-B4E4-3502A59BFAA8}">
      <dgm:prSet/>
      <dgm:spPr/>
      <dgm:t>
        <a:bodyPr/>
        <a:lstStyle/>
        <a:p>
          <a:pPr>
            <a:lnSpc>
              <a:spcPct val="100000"/>
            </a:lnSpc>
          </a:pPr>
          <a:r>
            <a:rPr lang="en-US" dirty="0"/>
            <a:t>Compute Q-learning targets w.r.t old, fixed parameters w</a:t>
          </a:r>
        </a:p>
      </dgm:t>
    </dgm:pt>
    <dgm:pt modelId="{5A080F69-4530-491D-9794-9E507E4D2F59}" type="parTrans" cxnId="{8092528F-F4E0-4882-9561-C6486E68AE61}">
      <dgm:prSet/>
      <dgm:spPr/>
      <dgm:t>
        <a:bodyPr/>
        <a:lstStyle/>
        <a:p>
          <a:endParaRPr lang="en-US"/>
        </a:p>
      </dgm:t>
    </dgm:pt>
    <dgm:pt modelId="{CD19ECFE-D806-4357-B51C-323A64F98998}" type="sibTrans" cxnId="{8092528F-F4E0-4882-9561-C6486E68AE61}">
      <dgm:prSet/>
      <dgm:spPr/>
      <dgm:t>
        <a:bodyPr/>
        <a:lstStyle/>
        <a:p>
          <a:endParaRPr lang="en-US"/>
        </a:p>
      </dgm:t>
    </dgm:pt>
    <dgm:pt modelId="{3565AA17-525B-4596-9B60-2257E38950A2}">
      <dgm:prSet custT="1"/>
      <dgm:spPr/>
      <dgm:t>
        <a:bodyPr/>
        <a:lstStyle/>
        <a:p>
          <a:pPr>
            <a:lnSpc>
              <a:spcPct val="100000"/>
            </a:lnSpc>
          </a:pPr>
          <a:r>
            <a:rPr lang="en-US" sz="2000" dirty="0"/>
            <a:t>Scale of rewards and Q-values – unknown, thus gradients can be large and unstable</a:t>
          </a:r>
        </a:p>
      </dgm:t>
    </dgm:pt>
    <dgm:pt modelId="{9AC17FE9-E22D-4D6E-9EB3-86D3C14B7B9F}" type="parTrans" cxnId="{420D921E-B88E-42FC-9046-9124BEC1ED47}">
      <dgm:prSet/>
      <dgm:spPr/>
      <dgm:t>
        <a:bodyPr/>
        <a:lstStyle/>
        <a:p>
          <a:endParaRPr lang="en-US"/>
        </a:p>
      </dgm:t>
    </dgm:pt>
    <dgm:pt modelId="{78217A3B-74C3-4983-9239-56442922FD00}" type="sibTrans" cxnId="{420D921E-B88E-42FC-9046-9124BEC1ED47}">
      <dgm:prSet/>
      <dgm:spPr/>
      <dgm:t>
        <a:bodyPr/>
        <a:lstStyle/>
        <a:p>
          <a:endParaRPr lang="en-US"/>
        </a:p>
      </dgm:t>
    </dgm:pt>
    <dgm:pt modelId="{F78B4C79-5C98-4C7E-8E19-5806132FB850}">
      <dgm:prSet/>
      <dgm:spPr/>
      <dgm:t>
        <a:bodyPr/>
        <a:lstStyle/>
        <a:p>
          <a:pPr>
            <a:lnSpc>
              <a:spcPct val="100000"/>
            </a:lnSpc>
          </a:pPr>
          <a:r>
            <a:rPr lang="en-US" dirty="0"/>
            <a:t>Clip rewards or normalize network adaptively</a:t>
          </a:r>
        </a:p>
      </dgm:t>
    </dgm:pt>
    <dgm:pt modelId="{37D5E5FB-00B3-416F-A0BE-A15608B7C3CE}" type="parTrans" cxnId="{D55FEF0D-8B47-47FD-B712-9226CD53FF7C}">
      <dgm:prSet/>
      <dgm:spPr/>
      <dgm:t>
        <a:bodyPr/>
        <a:lstStyle/>
        <a:p>
          <a:endParaRPr lang="en-US"/>
        </a:p>
      </dgm:t>
    </dgm:pt>
    <dgm:pt modelId="{C651C68A-2C7D-4C08-80BF-FCDD005A5553}" type="sibTrans" cxnId="{D55FEF0D-8B47-47FD-B712-9226CD53FF7C}">
      <dgm:prSet/>
      <dgm:spPr/>
      <dgm:t>
        <a:bodyPr/>
        <a:lstStyle/>
        <a:p>
          <a:endParaRPr lang="en-US"/>
        </a:p>
      </dgm:t>
    </dgm:pt>
    <dgm:pt modelId="{0C8C3774-41B3-4ED0-B53A-ABC198F779C9}" type="pres">
      <dgm:prSet presAssocID="{BABF1277-970A-42F5-B22A-43D8A38B019C}" presName="root" presStyleCnt="0">
        <dgm:presLayoutVars>
          <dgm:dir/>
          <dgm:resizeHandles val="exact"/>
        </dgm:presLayoutVars>
      </dgm:prSet>
      <dgm:spPr/>
    </dgm:pt>
    <dgm:pt modelId="{D76B21A0-4965-4E2D-ACE6-032B32BAD9F5}" type="pres">
      <dgm:prSet presAssocID="{F0FF5978-F780-425D-A6E1-3DA2D0DEBAF5}" presName="compNode" presStyleCnt="0"/>
      <dgm:spPr/>
    </dgm:pt>
    <dgm:pt modelId="{CAACFE48-C291-4999-B2CF-1278967CF8D7}" type="pres">
      <dgm:prSet presAssocID="{F0FF5978-F780-425D-A6E1-3DA2D0DEBAF5}" presName="bgRect" presStyleLbl="bgShp" presStyleIdx="0" presStyleCnt="2"/>
      <dgm:spPr/>
    </dgm:pt>
    <dgm:pt modelId="{7B0C634A-E820-48BD-B72F-5976B636D63F}" type="pres">
      <dgm:prSet presAssocID="{F0FF5978-F780-425D-A6E1-3DA2D0DEBAF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l="6250" r="6250"/>
          </a:stretch>
        </a:blipFill>
      </dgm:spPr>
      <dgm:extLst>
        <a:ext uri="{E40237B7-FDA0-4F09-8148-C483321AD2D9}">
          <dgm14:cNvPr xmlns:dgm14="http://schemas.microsoft.com/office/drawing/2010/diagram" id="0" name="" descr="clipboard_3"/>
        </a:ext>
      </dgm:extLst>
    </dgm:pt>
    <dgm:pt modelId="{ABAC4A76-1C60-46C4-B32C-6E222B8894AF}" type="pres">
      <dgm:prSet presAssocID="{F0FF5978-F780-425D-A6E1-3DA2D0DEBAF5}" presName="spaceRect" presStyleCnt="0"/>
      <dgm:spPr/>
    </dgm:pt>
    <dgm:pt modelId="{DF89FC0D-0BDA-4911-BCAF-43ED83ED3DAB}" type="pres">
      <dgm:prSet presAssocID="{F0FF5978-F780-425D-A6E1-3DA2D0DEBAF5}" presName="parTx" presStyleLbl="revTx" presStyleIdx="0" presStyleCnt="4">
        <dgm:presLayoutVars>
          <dgm:chMax val="0"/>
          <dgm:chPref val="0"/>
        </dgm:presLayoutVars>
      </dgm:prSet>
      <dgm:spPr/>
    </dgm:pt>
    <dgm:pt modelId="{76D6A1E3-70FB-4614-B208-ED65BD65C69C}" type="pres">
      <dgm:prSet presAssocID="{F0FF5978-F780-425D-A6E1-3DA2D0DEBAF5}" presName="desTx" presStyleLbl="revTx" presStyleIdx="1" presStyleCnt="4">
        <dgm:presLayoutVars/>
      </dgm:prSet>
      <dgm:spPr/>
    </dgm:pt>
    <dgm:pt modelId="{9788C92E-A953-4AC4-B84B-88CF8E8EE469}" type="pres">
      <dgm:prSet presAssocID="{E79E921D-A64D-457C-BDD8-D2F3249A035D}" presName="sibTrans" presStyleCnt="0"/>
      <dgm:spPr/>
    </dgm:pt>
    <dgm:pt modelId="{44981628-B2B4-45E7-99D9-090654389B5A}" type="pres">
      <dgm:prSet presAssocID="{3565AA17-525B-4596-9B60-2257E38950A2}" presName="compNode" presStyleCnt="0"/>
      <dgm:spPr/>
    </dgm:pt>
    <dgm:pt modelId="{2210F4D3-73B0-46CF-84AC-153A3F676D8D}" type="pres">
      <dgm:prSet presAssocID="{3565AA17-525B-4596-9B60-2257E38950A2}" presName="bgRect" presStyleLbl="bgShp" presStyleIdx="1" presStyleCnt="2"/>
      <dgm:spPr/>
    </dgm:pt>
    <dgm:pt modelId="{C45B0B73-BE8F-44C5-9D54-98A82812D01D}" type="pres">
      <dgm:prSet presAssocID="{3565AA17-525B-4596-9B60-2257E38950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uler with solid fill"/>
        </a:ext>
      </dgm:extLst>
    </dgm:pt>
    <dgm:pt modelId="{719B3C17-7F85-481F-ACC3-0306E5178ECF}" type="pres">
      <dgm:prSet presAssocID="{3565AA17-525B-4596-9B60-2257E38950A2}" presName="spaceRect" presStyleCnt="0"/>
      <dgm:spPr/>
    </dgm:pt>
    <dgm:pt modelId="{E298ABFA-7FB0-4C3D-82ED-5A6E66DC88DD}" type="pres">
      <dgm:prSet presAssocID="{3565AA17-525B-4596-9B60-2257E38950A2}" presName="parTx" presStyleLbl="revTx" presStyleIdx="2" presStyleCnt="4">
        <dgm:presLayoutVars>
          <dgm:chMax val="0"/>
          <dgm:chPref val="0"/>
        </dgm:presLayoutVars>
      </dgm:prSet>
      <dgm:spPr/>
    </dgm:pt>
    <dgm:pt modelId="{A762B651-CD59-4CF0-ACE6-16A6638BD341}" type="pres">
      <dgm:prSet presAssocID="{3565AA17-525B-4596-9B60-2257E38950A2}" presName="desTx" presStyleLbl="revTx" presStyleIdx="3" presStyleCnt="4">
        <dgm:presLayoutVars/>
      </dgm:prSet>
      <dgm:spPr/>
    </dgm:pt>
  </dgm:ptLst>
  <dgm:cxnLst>
    <dgm:cxn modelId="{D55FEF0D-8B47-47FD-B712-9226CD53FF7C}" srcId="{3565AA17-525B-4596-9B60-2257E38950A2}" destId="{F78B4C79-5C98-4C7E-8E19-5806132FB850}" srcOrd="0" destOrd="0" parTransId="{37D5E5FB-00B3-416F-A0BE-A15608B7C3CE}" sibTransId="{C651C68A-2C7D-4C08-80BF-FCDD005A5553}"/>
    <dgm:cxn modelId="{E4A5F012-16B1-4EA3-A1A6-65080D5D99CE}" type="presOf" srcId="{BABF1277-970A-42F5-B22A-43D8A38B019C}" destId="{0C8C3774-41B3-4ED0-B53A-ABC198F779C9}" srcOrd="0" destOrd="0" presId="urn:microsoft.com/office/officeart/2018/2/layout/IconVerticalSolidList"/>
    <dgm:cxn modelId="{420D921E-B88E-42FC-9046-9124BEC1ED47}" srcId="{BABF1277-970A-42F5-B22A-43D8A38B019C}" destId="{3565AA17-525B-4596-9B60-2257E38950A2}" srcOrd="1" destOrd="0" parTransId="{9AC17FE9-E22D-4D6E-9EB3-86D3C14B7B9F}" sibTransId="{78217A3B-74C3-4983-9239-56442922FD00}"/>
    <dgm:cxn modelId="{B72AB03B-DA16-41A0-A4BA-9F1EAC0C831B}" type="presOf" srcId="{F78B4C79-5C98-4C7E-8E19-5806132FB850}" destId="{A762B651-CD59-4CF0-ACE6-16A6638BD341}" srcOrd="0" destOrd="0" presId="urn:microsoft.com/office/officeart/2018/2/layout/IconVerticalSolidList"/>
    <dgm:cxn modelId="{A4700B73-5239-4E2A-BAB4-FA4ED12C6AEE}" type="presOf" srcId="{BF8D7852-9F8A-4821-B4E4-3502A59BFAA8}" destId="{76D6A1E3-70FB-4614-B208-ED65BD65C69C}" srcOrd="0" destOrd="0" presId="urn:microsoft.com/office/officeart/2018/2/layout/IconVerticalSolidList"/>
    <dgm:cxn modelId="{8092528F-F4E0-4882-9561-C6486E68AE61}" srcId="{F0FF5978-F780-425D-A6E1-3DA2D0DEBAF5}" destId="{BF8D7852-9F8A-4821-B4E4-3502A59BFAA8}" srcOrd="0" destOrd="0" parTransId="{5A080F69-4530-491D-9794-9E507E4D2F59}" sibTransId="{CD19ECFE-D806-4357-B51C-323A64F98998}"/>
    <dgm:cxn modelId="{E223999C-5A5A-4214-8AB2-3E88646AB9C7}" type="presOf" srcId="{3565AA17-525B-4596-9B60-2257E38950A2}" destId="{E298ABFA-7FB0-4C3D-82ED-5A6E66DC88DD}" srcOrd="0" destOrd="0" presId="urn:microsoft.com/office/officeart/2018/2/layout/IconVerticalSolidList"/>
    <dgm:cxn modelId="{24267DB2-114D-485F-A456-347723A3B736}" type="presOf" srcId="{F0FF5978-F780-425D-A6E1-3DA2D0DEBAF5}" destId="{DF89FC0D-0BDA-4911-BCAF-43ED83ED3DAB}" srcOrd="0" destOrd="0" presId="urn:microsoft.com/office/officeart/2018/2/layout/IconVerticalSolidList"/>
    <dgm:cxn modelId="{8EE6FAF0-4688-4C83-9B21-55BB0A43460B}" srcId="{BABF1277-970A-42F5-B22A-43D8A38B019C}" destId="{F0FF5978-F780-425D-A6E1-3DA2D0DEBAF5}" srcOrd="0" destOrd="0" parTransId="{0772A0F7-C0C2-464B-AF9C-886787F29F54}" sibTransId="{E79E921D-A64D-457C-BDD8-D2F3249A035D}"/>
    <dgm:cxn modelId="{E215D8BD-5F8E-4D94-B135-DCC9831D58CA}" type="presParOf" srcId="{0C8C3774-41B3-4ED0-B53A-ABC198F779C9}" destId="{D76B21A0-4965-4E2D-ACE6-032B32BAD9F5}" srcOrd="0" destOrd="0" presId="urn:microsoft.com/office/officeart/2018/2/layout/IconVerticalSolidList"/>
    <dgm:cxn modelId="{532A3861-75E4-4C1C-82B1-2ADE04F7EA55}" type="presParOf" srcId="{D76B21A0-4965-4E2D-ACE6-032B32BAD9F5}" destId="{CAACFE48-C291-4999-B2CF-1278967CF8D7}" srcOrd="0" destOrd="0" presId="urn:microsoft.com/office/officeart/2018/2/layout/IconVerticalSolidList"/>
    <dgm:cxn modelId="{955B3024-7423-4B23-8F25-F2A470DF7E39}" type="presParOf" srcId="{D76B21A0-4965-4E2D-ACE6-032B32BAD9F5}" destId="{7B0C634A-E820-48BD-B72F-5976B636D63F}" srcOrd="1" destOrd="0" presId="urn:microsoft.com/office/officeart/2018/2/layout/IconVerticalSolidList"/>
    <dgm:cxn modelId="{F3FD3A01-87E6-46AF-A058-E3478CFBEEA9}" type="presParOf" srcId="{D76B21A0-4965-4E2D-ACE6-032B32BAD9F5}" destId="{ABAC4A76-1C60-46C4-B32C-6E222B8894AF}" srcOrd="2" destOrd="0" presId="urn:microsoft.com/office/officeart/2018/2/layout/IconVerticalSolidList"/>
    <dgm:cxn modelId="{9CC8B4C2-C460-4A56-9B8D-9F25C5491880}" type="presParOf" srcId="{D76B21A0-4965-4E2D-ACE6-032B32BAD9F5}" destId="{DF89FC0D-0BDA-4911-BCAF-43ED83ED3DAB}" srcOrd="3" destOrd="0" presId="urn:microsoft.com/office/officeart/2018/2/layout/IconVerticalSolidList"/>
    <dgm:cxn modelId="{526ED336-9670-44DC-AC1E-6D010D91B3BC}" type="presParOf" srcId="{D76B21A0-4965-4E2D-ACE6-032B32BAD9F5}" destId="{76D6A1E3-70FB-4614-B208-ED65BD65C69C}" srcOrd="4" destOrd="0" presId="urn:microsoft.com/office/officeart/2018/2/layout/IconVerticalSolidList"/>
    <dgm:cxn modelId="{64D1843F-6C8D-43C5-B15D-BB035C523296}" type="presParOf" srcId="{0C8C3774-41B3-4ED0-B53A-ABC198F779C9}" destId="{9788C92E-A953-4AC4-B84B-88CF8E8EE469}" srcOrd="1" destOrd="0" presId="urn:microsoft.com/office/officeart/2018/2/layout/IconVerticalSolidList"/>
    <dgm:cxn modelId="{AE8C332A-AF23-4BB9-BFF4-B858C2E5BD6D}" type="presParOf" srcId="{0C8C3774-41B3-4ED0-B53A-ABC198F779C9}" destId="{44981628-B2B4-45E7-99D9-090654389B5A}" srcOrd="2" destOrd="0" presId="urn:microsoft.com/office/officeart/2018/2/layout/IconVerticalSolidList"/>
    <dgm:cxn modelId="{D7B634F9-0B1D-470F-BB9B-9B60F3DCB6F7}" type="presParOf" srcId="{44981628-B2B4-45E7-99D9-090654389B5A}" destId="{2210F4D3-73B0-46CF-84AC-153A3F676D8D}" srcOrd="0" destOrd="0" presId="urn:microsoft.com/office/officeart/2018/2/layout/IconVerticalSolidList"/>
    <dgm:cxn modelId="{BECFF076-1586-404E-AF5F-23074B6F3A05}" type="presParOf" srcId="{44981628-B2B4-45E7-99D9-090654389B5A}" destId="{C45B0B73-BE8F-44C5-9D54-98A82812D01D}" srcOrd="1" destOrd="0" presId="urn:microsoft.com/office/officeart/2018/2/layout/IconVerticalSolidList"/>
    <dgm:cxn modelId="{7043AE68-328A-4118-8182-DB81B99E6DF8}" type="presParOf" srcId="{44981628-B2B4-45E7-99D9-090654389B5A}" destId="{719B3C17-7F85-481F-ACC3-0306E5178ECF}" srcOrd="2" destOrd="0" presId="urn:microsoft.com/office/officeart/2018/2/layout/IconVerticalSolidList"/>
    <dgm:cxn modelId="{E9D135FD-4906-4518-B126-2D3873670E42}" type="presParOf" srcId="{44981628-B2B4-45E7-99D9-090654389B5A}" destId="{E298ABFA-7FB0-4C3D-82ED-5A6E66DC88DD}" srcOrd="3" destOrd="0" presId="urn:microsoft.com/office/officeart/2018/2/layout/IconVerticalSolidList"/>
    <dgm:cxn modelId="{6D3C5F70-5608-4524-89BE-0325853C5C5A}" type="presParOf" srcId="{44981628-B2B4-45E7-99D9-090654389B5A}" destId="{A762B651-CD59-4CF0-ACE6-16A6638BD34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6ABEFF-C2CF-4B19-BDE1-68596D568B8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DB04D9F-E10F-451D-9207-DA38A6A09AAB}">
      <dgm:prSet/>
      <dgm:spPr/>
      <dgm:t>
        <a:bodyPr/>
        <a:lstStyle/>
        <a:p>
          <a:r>
            <a:rPr lang="en-US" dirty="0"/>
            <a:t>Off-policy learning</a:t>
          </a:r>
        </a:p>
      </dgm:t>
    </dgm:pt>
    <dgm:pt modelId="{FCF8C0AD-DE3A-4444-BECB-5EC7DD907A9E}" type="parTrans" cxnId="{372D7F23-D6A4-4E94-A026-7E2668DCB214}">
      <dgm:prSet/>
      <dgm:spPr/>
      <dgm:t>
        <a:bodyPr/>
        <a:lstStyle/>
        <a:p>
          <a:endParaRPr lang="en-US"/>
        </a:p>
      </dgm:t>
    </dgm:pt>
    <dgm:pt modelId="{E22495B4-96C3-4216-B24D-86E7851027BB}" type="sibTrans" cxnId="{372D7F23-D6A4-4E94-A026-7E2668DCB214}">
      <dgm:prSet/>
      <dgm:spPr/>
      <dgm:t>
        <a:bodyPr/>
        <a:lstStyle/>
        <a:p>
          <a:endParaRPr lang="en-US"/>
        </a:p>
      </dgm:t>
    </dgm:pt>
    <dgm:pt modelId="{0FE7D9CA-CF8B-417F-85BF-0FDB77B50264}">
      <dgm:prSet/>
      <dgm:spPr/>
      <dgm:t>
        <a:bodyPr/>
        <a:lstStyle/>
        <a:p>
          <a:r>
            <a:rPr lang="en-US"/>
            <a:t>Learning from data generated by a policy about a different policy – better value approximation for the policy actually being implemented</a:t>
          </a:r>
        </a:p>
      </dgm:t>
    </dgm:pt>
    <dgm:pt modelId="{07B9C31A-B2EA-4DFF-B903-348C78934C1F}" type="parTrans" cxnId="{EE2E0F35-484B-4609-987A-FC6715BB253A}">
      <dgm:prSet/>
      <dgm:spPr/>
      <dgm:t>
        <a:bodyPr/>
        <a:lstStyle/>
        <a:p>
          <a:endParaRPr lang="en-US"/>
        </a:p>
      </dgm:t>
    </dgm:pt>
    <dgm:pt modelId="{25A041D3-410F-4247-82D0-0BA8A924197D}" type="sibTrans" cxnId="{EE2E0F35-484B-4609-987A-FC6715BB253A}">
      <dgm:prSet/>
      <dgm:spPr/>
      <dgm:t>
        <a:bodyPr/>
        <a:lstStyle/>
        <a:p>
          <a:endParaRPr lang="en-US"/>
        </a:p>
      </dgm:t>
    </dgm:pt>
    <dgm:pt modelId="{A24105D4-6075-4260-8044-7F47065198B3}">
      <dgm:prSet/>
      <dgm:spPr/>
      <dgm:t>
        <a:bodyPr/>
        <a:lstStyle/>
        <a:p>
          <a:r>
            <a:rPr lang="en-US"/>
            <a:t>Bootstrapping</a:t>
          </a:r>
        </a:p>
      </dgm:t>
    </dgm:pt>
    <dgm:pt modelId="{3A382149-40EC-4F7D-88B8-C0D19926325C}" type="parTrans" cxnId="{9472E22E-5BD1-480C-92DB-9818DF6061C9}">
      <dgm:prSet/>
      <dgm:spPr/>
      <dgm:t>
        <a:bodyPr/>
        <a:lstStyle/>
        <a:p>
          <a:endParaRPr lang="en-US"/>
        </a:p>
      </dgm:t>
    </dgm:pt>
    <dgm:pt modelId="{D5E4B9C0-4826-49DF-82E6-A628EB8E0D3D}" type="sibTrans" cxnId="{9472E22E-5BD1-480C-92DB-9818DF6061C9}">
      <dgm:prSet/>
      <dgm:spPr/>
      <dgm:t>
        <a:bodyPr/>
        <a:lstStyle/>
        <a:p>
          <a:endParaRPr lang="en-US"/>
        </a:p>
      </dgm:t>
    </dgm:pt>
    <dgm:pt modelId="{38353C9F-0329-4A4E-8DCF-FA8B3BE7F3BA}">
      <dgm:prSet/>
      <dgm:spPr/>
      <dgm:t>
        <a:bodyPr/>
        <a:lstStyle/>
        <a:p>
          <a:r>
            <a:rPr lang="en-US" dirty="0"/>
            <a:t>Learning value estimates from other value estimates</a:t>
          </a:r>
        </a:p>
      </dgm:t>
    </dgm:pt>
    <dgm:pt modelId="{FC185B2E-DD53-40CE-8320-8C341704FAAD}" type="parTrans" cxnId="{3F0FC5B5-131B-487E-B1B9-D396320F9C48}">
      <dgm:prSet/>
      <dgm:spPr/>
      <dgm:t>
        <a:bodyPr/>
        <a:lstStyle/>
        <a:p>
          <a:endParaRPr lang="en-US"/>
        </a:p>
      </dgm:t>
    </dgm:pt>
    <dgm:pt modelId="{D7C0E5BB-69F9-4292-9EFE-7CA700001DC1}" type="sibTrans" cxnId="{3F0FC5B5-131B-487E-B1B9-D396320F9C48}">
      <dgm:prSet/>
      <dgm:spPr/>
      <dgm:t>
        <a:bodyPr/>
        <a:lstStyle/>
        <a:p>
          <a:endParaRPr lang="en-US"/>
        </a:p>
      </dgm:t>
    </dgm:pt>
    <dgm:pt modelId="{884806D0-C40F-4BCF-96FC-6EF9141D2D86}">
      <dgm:prSet/>
      <dgm:spPr/>
      <dgm:t>
        <a:bodyPr/>
        <a:lstStyle/>
        <a:p>
          <a:r>
            <a:rPr lang="en-US" dirty="0"/>
            <a:t>Q-learning diverges in presence of:</a:t>
          </a:r>
        </a:p>
      </dgm:t>
    </dgm:pt>
    <dgm:pt modelId="{000E6A6A-04ED-43E7-8245-298CBFEEA743}" type="sibTrans" cxnId="{63DEE12F-6069-4142-8899-A0C58A4AD642}">
      <dgm:prSet/>
      <dgm:spPr/>
      <dgm:t>
        <a:bodyPr/>
        <a:lstStyle/>
        <a:p>
          <a:endParaRPr lang="en-US"/>
        </a:p>
      </dgm:t>
    </dgm:pt>
    <dgm:pt modelId="{FD03DDDD-9CEA-4527-B96A-CCF0DA3280EF}" type="parTrans" cxnId="{63DEE12F-6069-4142-8899-A0C58A4AD642}">
      <dgm:prSet/>
      <dgm:spPr/>
      <dgm:t>
        <a:bodyPr/>
        <a:lstStyle/>
        <a:p>
          <a:endParaRPr lang="en-US"/>
        </a:p>
      </dgm:t>
    </dgm:pt>
    <dgm:pt modelId="{54DEFA19-131C-4DC2-8BE7-EA73AD47FB1C}" type="pres">
      <dgm:prSet presAssocID="{FB6ABEFF-C2CF-4B19-BDE1-68596D568B81}" presName="linear" presStyleCnt="0">
        <dgm:presLayoutVars>
          <dgm:animLvl val="lvl"/>
          <dgm:resizeHandles val="exact"/>
        </dgm:presLayoutVars>
      </dgm:prSet>
      <dgm:spPr/>
    </dgm:pt>
    <dgm:pt modelId="{AD302158-5F78-4841-AE63-5311E0B3548A}" type="pres">
      <dgm:prSet presAssocID="{884806D0-C40F-4BCF-96FC-6EF9141D2D86}" presName="parentText" presStyleLbl="node1" presStyleIdx="0" presStyleCnt="1" custLinFactNeighborX="-3835" custLinFactNeighborY="-344">
        <dgm:presLayoutVars>
          <dgm:chMax val="0"/>
          <dgm:bulletEnabled val="1"/>
        </dgm:presLayoutVars>
      </dgm:prSet>
      <dgm:spPr/>
    </dgm:pt>
    <dgm:pt modelId="{DDDB8CD9-0100-4924-BAAB-63BED4CA7FF0}" type="pres">
      <dgm:prSet presAssocID="{884806D0-C40F-4BCF-96FC-6EF9141D2D86}" presName="childText" presStyleLbl="revTx" presStyleIdx="0" presStyleCnt="1">
        <dgm:presLayoutVars>
          <dgm:bulletEnabled val="1"/>
        </dgm:presLayoutVars>
      </dgm:prSet>
      <dgm:spPr/>
    </dgm:pt>
  </dgm:ptLst>
  <dgm:cxnLst>
    <dgm:cxn modelId="{372D7F23-D6A4-4E94-A026-7E2668DCB214}" srcId="{884806D0-C40F-4BCF-96FC-6EF9141D2D86}" destId="{EDB04D9F-E10F-451D-9207-DA38A6A09AAB}" srcOrd="0" destOrd="0" parTransId="{FCF8C0AD-DE3A-4444-BECB-5EC7DD907A9E}" sibTransId="{E22495B4-96C3-4216-B24D-86E7851027BB}"/>
    <dgm:cxn modelId="{9472E22E-5BD1-480C-92DB-9818DF6061C9}" srcId="{884806D0-C40F-4BCF-96FC-6EF9141D2D86}" destId="{A24105D4-6075-4260-8044-7F47065198B3}" srcOrd="1" destOrd="0" parTransId="{3A382149-40EC-4F7D-88B8-C0D19926325C}" sibTransId="{D5E4B9C0-4826-49DF-82E6-A628EB8E0D3D}"/>
    <dgm:cxn modelId="{63DEE12F-6069-4142-8899-A0C58A4AD642}" srcId="{FB6ABEFF-C2CF-4B19-BDE1-68596D568B81}" destId="{884806D0-C40F-4BCF-96FC-6EF9141D2D86}" srcOrd="0" destOrd="0" parTransId="{FD03DDDD-9CEA-4527-B96A-CCF0DA3280EF}" sibTransId="{000E6A6A-04ED-43E7-8245-298CBFEEA743}"/>
    <dgm:cxn modelId="{EE2E0F35-484B-4609-987A-FC6715BB253A}" srcId="{EDB04D9F-E10F-451D-9207-DA38A6A09AAB}" destId="{0FE7D9CA-CF8B-417F-85BF-0FDB77B50264}" srcOrd="0" destOrd="0" parTransId="{07B9C31A-B2EA-4DFF-B903-348C78934C1F}" sibTransId="{25A041D3-410F-4247-82D0-0BA8A924197D}"/>
    <dgm:cxn modelId="{4934978F-7CB5-4A5E-A226-4C43AFC17BDB}" type="presOf" srcId="{0FE7D9CA-CF8B-417F-85BF-0FDB77B50264}" destId="{DDDB8CD9-0100-4924-BAAB-63BED4CA7FF0}" srcOrd="0" destOrd="1" presId="urn:microsoft.com/office/officeart/2005/8/layout/vList2"/>
    <dgm:cxn modelId="{E0FBBD92-C68F-4A73-A430-937E06A302F2}" type="presOf" srcId="{FB6ABEFF-C2CF-4B19-BDE1-68596D568B81}" destId="{54DEFA19-131C-4DC2-8BE7-EA73AD47FB1C}" srcOrd="0" destOrd="0" presId="urn:microsoft.com/office/officeart/2005/8/layout/vList2"/>
    <dgm:cxn modelId="{949B15A2-9746-4072-B5EE-93EA455C1633}" type="presOf" srcId="{EDB04D9F-E10F-451D-9207-DA38A6A09AAB}" destId="{DDDB8CD9-0100-4924-BAAB-63BED4CA7FF0}" srcOrd="0" destOrd="0" presId="urn:microsoft.com/office/officeart/2005/8/layout/vList2"/>
    <dgm:cxn modelId="{60F380A4-A53E-42FA-8567-7F921236E9E1}" type="presOf" srcId="{A24105D4-6075-4260-8044-7F47065198B3}" destId="{DDDB8CD9-0100-4924-BAAB-63BED4CA7FF0}" srcOrd="0" destOrd="2" presId="urn:microsoft.com/office/officeart/2005/8/layout/vList2"/>
    <dgm:cxn modelId="{3F0FC5B5-131B-487E-B1B9-D396320F9C48}" srcId="{A24105D4-6075-4260-8044-7F47065198B3}" destId="{38353C9F-0329-4A4E-8DCF-FA8B3BE7F3BA}" srcOrd="0" destOrd="0" parTransId="{FC185B2E-DD53-40CE-8320-8C341704FAAD}" sibTransId="{D7C0E5BB-69F9-4292-9EFE-7CA700001DC1}"/>
    <dgm:cxn modelId="{CCF304C1-D803-4E17-BE5F-26F2EA1E9F90}" type="presOf" srcId="{884806D0-C40F-4BCF-96FC-6EF9141D2D86}" destId="{AD302158-5F78-4841-AE63-5311E0B3548A}" srcOrd="0" destOrd="0" presId="urn:microsoft.com/office/officeart/2005/8/layout/vList2"/>
    <dgm:cxn modelId="{D85A1BDB-F28E-435F-B246-68B4234F96EF}" type="presOf" srcId="{38353C9F-0329-4A4E-8DCF-FA8B3BE7F3BA}" destId="{DDDB8CD9-0100-4924-BAAB-63BED4CA7FF0}" srcOrd="0" destOrd="3" presId="urn:microsoft.com/office/officeart/2005/8/layout/vList2"/>
    <dgm:cxn modelId="{7E459ACA-D8F5-472F-82AB-5B2DDEFDF6CA}" type="presParOf" srcId="{54DEFA19-131C-4DC2-8BE7-EA73AD47FB1C}" destId="{AD302158-5F78-4841-AE63-5311E0B3548A}" srcOrd="0" destOrd="0" presId="urn:microsoft.com/office/officeart/2005/8/layout/vList2"/>
    <dgm:cxn modelId="{C92E8C44-402C-4C53-995C-BB4AAC381345}" type="presParOf" srcId="{54DEFA19-131C-4DC2-8BE7-EA73AD47FB1C}" destId="{DDDB8CD9-0100-4924-BAAB-63BED4CA7FF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ABE97-CFFA-4FBD-A9B8-A64D440A4E54}">
      <dsp:nvSpPr>
        <dsp:cNvPr id="0" name=""/>
        <dsp:cNvSpPr/>
      </dsp:nvSpPr>
      <dsp:spPr>
        <a:xfrm>
          <a:off x="212335" y="4698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4478B-1862-4A51-88F2-0BB2025BBE60}">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DD93D-571B-4DB2-B6B9-4BA249BBC400}">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baseline="0" dirty="0"/>
            <a:t>Statistics - Understand data distribution, the dispersion of data points, methods to tell how two groups of data are different</a:t>
          </a:r>
          <a:endParaRPr lang="en-US" sz="1400" kern="1200" dirty="0"/>
        </a:p>
      </dsp:txBody>
      <dsp:txXfrm>
        <a:off x="1834517" y="469890"/>
        <a:ext cx="3148942" cy="1335915"/>
      </dsp:txXfrm>
    </dsp:sp>
    <dsp:sp modelId="{B0B48DF0-4598-45D1-B073-8D89C72EC421}">
      <dsp:nvSpPr>
        <dsp:cNvPr id="0" name=""/>
        <dsp:cNvSpPr/>
      </dsp:nvSpPr>
      <dsp:spPr>
        <a:xfrm>
          <a:off x="5532139" y="469890"/>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C3F4E-4F81-4BE8-BF6C-E152B254F7A4}">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DD56CC-5EC7-45AC-91BA-E953F286285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baseline="0"/>
            <a:t>Machine Learning - Based on existing data representation – you teach a ‘machine’ to recognize patterns and predict it</a:t>
          </a:r>
          <a:endParaRPr lang="en-US" sz="1400" kern="1200"/>
        </a:p>
      </dsp:txBody>
      <dsp:txXfrm>
        <a:off x="7154322" y="469890"/>
        <a:ext cx="3148942" cy="1335915"/>
      </dsp:txXfrm>
    </dsp:sp>
    <dsp:sp modelId="{3EEE5D0D-1E28-4C46-88A4-DC77EA9F95AF}">
      <dsp:nvSpPr>
        <dsp:cNvPr id="0" name=""/>
        <dsp:cNvSpPr/>
      </dsp:nvSpPr>
      <dsp:spPr>
        <a:xfrm>
          <a:off x="212335" y="2545532"/>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9EDE72-9565-47C1-8D3F-C8B2BE103549}">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27D616-7400-4ADD-8D91-697D7B572634}">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baseline="0" dirty="0"/>
            <a:t>Deep Learning - A fancier version of machine learning where your machine recognizes decision boundaries which are non-linear in nature – a function approximator </a:t>
          </a:r>
          <a:endParaRPr lang="en-US" sz="1400" kern="1200" dirty="0"/>
        </a:p>
      </dsp:txBody>
      <dsp:txXfrm>
        <a:off x="1834517" y="2545532"/>
        <a:ext cx="3148942" cy="1335915"/>
      </dsp:txXfrm>
    </dsp:sp>
    <dsp:sp modelId="{EEA22536-3CFA-481F-8270-94174B44DC8A}">
      <dsp:nvSpPr>
        <dsp:cNvPr id="0" name=""/>
        <dsp:cNvSpPr/>
      </dsp:nvSpPr>
      <dsp:spPr>
        <a:xfrm>
          <a:off x="5532139" y="2545532"/>
          <a:ext cx="1335915" cy="133591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82627-6739-4B5A-A424-1B8B1D95E0D9}">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3C1FDB-4A9A-4F17-BC89-4B6287E14900}">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1" kern="1200" baseline="0" dirty="0">
              <a:solidFill>
                <a:schemeClr val="accent1"/>
              </a:solidFill>
            </a:rPr>
            <a:t>Reinforcement Learning - </a:t>
          </a:r>
          <a:r>
            <a:rPr lang="en-US" sz="1400" b="0" kern="1200" baseline="0" dirty="0">
              <a:solidFill>
                <a:schemeClr val="accent1"/>
              </a:solidFill>
            </a:rPr>
            <a:t>Teach a ‘machine’ how to decide (ACTION) based on a ‘prior’ understanding of the environment (STATE) and possible outcomes (REWARDS) of the decision(subset of ML/DL algorithms)</a:t>
          </a:r>
          <a:endParaRPr lang="en-US" sz="1400" b="0" kern="1200" dirty="0">
            <a:solidFill>
              <a:schemeClr val="accent1"/>
            </a:solidFill>
          </a:endParaRPr>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CFE48-C291-4999-B2CF-1278967CF8D7}">
      <dsp:nvSpPr>
        <dsp:cNvPr id="0" name=""/>
        <dsp:cNvSpPr/>
      </dsp:nvSpPr>
      <dsp:spPr>
        <a:xfrm>
          <a:off x="0" y="750300"/>
          <a:ext cx="10751918" cy="1385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0C634A-E820-48BD-B72F-5976B636D63F}">
      <dsp:nvSpPr>
        <dsp:cNvPr id="0" name=""/>
        <dsp:cNvSpPr/>
      </dsp:nvSpPr>
      <dsp:spPr>
        <a:xfrm>
          <a:off x="419013" y="1061963"/>
          <a:ext cx="761843" cy="761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l="6250" r="625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9FC0D-0BDA-4911-BCAF-43ED83ED3DAB}">
      <dsp:nvSpPr>
        <dsp:cNvPr id="0" name=""/>
        <dsp:cNvSpPr/>
      </dsp:nvSpPr>
      <dsp:spPr>
        <a:xfrm>
          <a:off x="1599870" y="750300"/>
          <a:ext cx="4838363" cy="138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97" tIns="146597" rIns="146597" bIns="146597" numCol="1" spcCol="1270" anchor="ctr" anchorCtr="0">
          <a:noAutofit/>
        </a:bodyPr>
        <a:lstStyle/>
        <a:p>
          <a:pPr marL="0" lvl="0" indent="0" algn="l" defTabSz="889000">
            <a:lnSpc>
              <a:spcPct val="100000"/>
            </a:lnSpc>
            <a:spcBef>
              <a:spcPct val="0"/>
            </a:spcBef>
            <a:spcAft>
              <a:spcPct val="35000"/>
            </a:spcAft>
            <a:buNone/>
          </a:pPr>
          <a:r>
            <a:rPr lang="en-US" sz="2000" kern="1200" dirty="0"/>
            <a:t>Policy changes frequently with small changes to Q-values, may oscillate</a:t>
          </a:r>
        </a:p>
      </dsp:txBody>
      <dsp:txXfrm>
        <a:off x="1599870" y="750300"/>
        <a:ext cx="4838363" cy="1385169"/>
      </dsp:txXfrm>
    </dsp:sp>
    <dsp:sp modelId="{76D6A1E3-70FB-4614-B208-ED65BD65C69C}">
      <dsp:nvSpPr>
        <dsp:cNvPr id="0" name=""/>
        <dsp:cNvSpPr/>
      </dsp:nvSpPr>
      <dsp:spPr>
        <a:xfrm>
          <a:off x="6438233" y="750300"/>
          <a:ext cx="4313684" cy="138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97" tIns="146597" rIns="146597" bIns="146597" numCol="1" spcCol="1270" anchor="ctr" anchorCtr="0">
          <a:noAutofit/>
        </a:bodyPr>
        <a:lstStyle/>
        <a:p>
          <a:pPr marL="0" lvl="0" indent="0" algn="l" defTabSz="800100">
            <a:lnSpc>
              <a:spcPct val="100000"/>
            </a:lnSpc>
            <a:spcBef>
              <a:spcPct val="0"/>
            </a:spcBef>
            <a:spcAft>
              <a:spcPct val="35000"/>
            </a:spcAft>
            <a:buNone/>
          </a:pPr>
          <a:r>
            <a:rPr lang="en-US" sz="1800" kern="1200" dirty="0"/>
            <a:t>Compute Q-learning targets w.r.t old, fixed parameters w</a:t>
          </a:r>
        </a:p>
      </dsp:txBody>
      <dsp:txXfrm>
        <a:off x="6438233" y="750300"/>
        <a:ext cx="4313684" cy="1385169"/>
      </dsp:txXfrm>
    </dsp:sp>
    <dsp:sp modelId="{2210F4D3-73B0-46CF-84AC-153A3F676D8D}">
      <dsp:nvSpPr>
        <dsp:cNvPr id="0" name=""/>
        <dsp:cNvSpPr/>
      </dsp:nvSpPr>
      <dsp:spPr>
        <a:xfrm>
          <a:off x="0" y="2481762"/>
          <a:ext cx="10751918" cy="1385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5B0B73-BE8F-44C5-9D54-98A82812D01D}">
      <dsp:nvSpPr>
        <dsp:cNvPr id="0" name=""/>
        <dsp:cNvSpPr/>
      </dsp:nvSpPr>
      <dsp:spPr>
        <a:xfrm>
          <a:off x="419013" y="2793425"/>
          <a:ext cx="761843" cy="761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8ABFA-7FB0-4C3D-82ED-5A6E66DC88DD}">
      <dsp:nvSpPr>
        <dsp:cNvPr id="0" name=""/>
        <dsp:cNvSpPr/>
      </dsp:nvSpPr>
      <dsp:spPr>
        <a:xfrm>
          <a:off x="1599870" y="2481762"/>
          <a:ext cx="4838363" cy="138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97" tIns="146597" rIns="146597" bIns="146597" numCol="1" spcCol="1270" anchor="ctr" anchorCtr="0">
          <a:noAutofit/>
        </a:bodyPr>
        <a:lstStyle/>
        <a:p>
          <a:pPr marL="0" lvl="0" indent="0" algn="l" defTabSz="889000">
            <a:lnSpc>
              <a:spcPct val="100000"/>
            </a:lnSpc>
            <a:spcBef>
              <a:spcPct val="0"/>
            </a:spcBef>
            <a:spcAft>
              <a:spcPct val="35000"/>
            </a:spcAft>
            <a:buNone/>
          </a:pPr>
          <a:r>
            <a:rPr lang="en-US" sz="2000" kern="1200" dirty="0"/>
            <a:t>Scale of rewards and Q-values – unknown, thus gradients can be large and unstable</a:t>
          </a:r>
        </a:p>
      </dsp:txBody>
      <dsp:txXfrm>
        <a:off x="1599870" y="2481762"/>
        <a:ext cx="4838363" cy="1385169"/>
      </dsp:txXfrm>
    </dsp:sp>
    <dsp:sp modelId="{A762B651-CD59-4CF0-ACE6-16A6638BD341}">
      <dsp:nvSpPr>
        <dsp:cNvPr id="0" name=""/>
        <dsp:cNvSpPr/>
      </dsp:nvSpPr>
      <dsp:spPr>
        <a:xfrm>
          <a:off x="6438233" y="2481762"/>
          <a:ext cx="4313684" cy="138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597" tIns="146597" rIns="146597" bIns="146597" numCol="1" spcCol="1270" anchor="ctr" anchorCtr="0">
          <a:noAutofit/>
        </a:bodyPr>
        <a:lstStyle/>
        <a:p>
          <a:pPr marL="0" lvl="0" indent="0" algn="l" defTabSz="800100">
            <a:lnSpc>
              <a:spcPct val="100000"/>
            </a:lnSpc>
            <a:spcBef>
              <a:spcPct val="0"/>
            </a:spcBef>
            <a:spcAft>
              <a:spcPct val="35000"/>
            </a:spcAft>
            <a:buNone/>
          </a:pPr>
          <a:r>
            <a:rPr lang="en-US" sz="1800" kern="1200" dirty="0"/>
            <a:t>Clip rewards or normalize network adaptively</a:t>
          </a:r>
        </a:p>
      </dsp:txBody>
      <dsp:txXfrm>
        <a:off x="6438233" y="2481762"/>
        <a:ext cx="4313684" cy="13851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02158-5F78-4841-AE63-5311E0B3548A}">
      <dsp:nvSpPr>
        <dsp:cNvPr id="0" name=""/>
        <dsp:cNvSpPr/>
      </dsp:nvSpPr>
      <dsp:spPr>
        <a:xfrm>
          <a:off x="0" y="0"/>
          <a:ext cx="10515600" cy="10793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Q-learning diverges in presence of:</a:t>
          </a:r>
        </a:p>
      </dsp:txBody>
      <dsp:txXfrm>
        <a:off x="52688" y="52688"/>
        <a:ext cx="10410224" cy="973949"/>
      </dsp:txXfrm>
    </dsp:sp>
    <dsp:sp modelId="{DDDB8CD9-0100-4924-BAAB-63BED4CA7FF0}">
      <dsp:nvSpPr>
        <dsp:cNvPr id="0" name=""/>
        <dsp:cNvSpPr/>
      </dsp:nvSpPr>
      <dsp:spPr>
        <a:xfrm>
          <a:off x="0" y="1089076"/>
          <a:ext cx="10515600" cy="391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7150" rIns="320040" bIns="57150" numCol="1" spcCol="1270" anchor="t" anchorCtr="0">
          <a:noAutofit/>
        </a:bodyPr>
        <a:lstStyle/>
        <a:p>
          <a:pPr marL="285750" lvl="1" indent="-285750" algn="l" defTabSz="1555750">
            <a:lnSpc>
              <a:spcPct val="90000"/>
            </a:lnSpc>
            <a:spcBef>
              <a:spcPct val="0"/>
            </a:spcBef>
            <a:spcAft>
              <a:spcPct val="20000"/>
            </a:spcAft>
            <a:buChar char="•"/>
          </a:pPr>
          <a:r>
            <a:rPr lang="en-US" sz="3500" kern="1200" dirty="0"/>
            <a:t>Off-policy learning</a:t>
          </a:r>
        </a:p>
        <a:p>
          <a:pPr marL="571500" lvl="2" indent="-285750" algn="l" defTabSz="1555750">
            <a:lnSpc>
              <a:spcPct val="90000"/>
            </a:lnSpc>
            <a:spcBef>
              <a:spcPct val="0"/>
            </a:spcBef>
            <a:spcAft>
              <a:spcPct val="20000"/>
            </a:spcAft>
            <a:buChar char="•"/>
          </a:pPr>
          <a:r>
            <a:rPr lang="en-US" sz="3500" kern="1200"/>
            <a:t>Learning from data generated by a policy about a different policy – better value approximation for the policy actually being implemented</a:t>
          </a:r>
        </a:p>
        <a:p>
          <a:pPr marL="285750" lvl="1" indent="-285750" algn="l" defTabSz="1555750">
            <a:lnSpc>
              <a:spcPct val="90000"/>
            </a:lnSpc>
            <a:spcBef>
              <a:spcPct val="0"/>
            </a:spcBef>
            <a:spcAft>
              <a:spcPct val="20000"/>
            </a:spcAft>
            <a:buChar char="•"/>
          </a:pPr>
          <a:r>
            <a:rPr lang="en-US" sz="3500" kern="1200"/>
            <a:t>Bootstrapping</a:t>
          </a:r>
        </a:p>
        <a:p>
          <a:pPr marL="571500" lvl="2" indent="-285750" algn="l" defTabSz="1555750">
            <a:lnSpc>
              <a:spcPct val="90000"/>
            </a:lnSpc>
            <a:spcBef>
              <a:spcPct val="0"/>
            </a:spcBef>
            <a:spcAft>
              <a:spcPct val="20000"/>
            </a:spcAft>
            <a:buChar char="•"/>
          </a:pPr>
          <a:r>
            <a:rPr lang="en-US" sz="3500" kern="1200" dirty="0"/>
            <a:t>Learning value estimates from other value estimates</a:t>
          </a:r>
        </a:p>
      </dsp:txBody>
      <dsp:txXfrm>
        <a:off x="0" y="1089076"/>
        <a:ext cx="10515600" cy="3912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4/21/2022</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4/21/2022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2</a:t>
            </a:fld>
            <a:endParaRPr lang="en-US" dirty="0"/>
          </a:p>
        </p:txBody>
      </p:sp>
    </p:spTree>
    <p:extLst>
      <p:ext uri="{BB962C8B-B14F-4D97-AF65-F5344CB8AC3E}">
        <p14:creationId xmlns:p14="http://schemas.microsoft.com/office/powerpoint/2010/main" val="3299445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MDP is a MRP with decisions. Everything is same as MRP but now the agent makes decisions meaning it actually takes some actions</a:t>
            </a:r>
          </a:p>
          <a:p>
            <a:r>
              <a:rPr lang="en-US" dirty="0"/>
              <a:t>Our reward is dependent on the action – until now we spoke about how we get a reward when our agent transitions through a set of states following some strategy (which is basically called policy, something we will discuss in the next slides)</a:t>
            </a:r>
          </a:p>
          <a:p>
            <a:endParaRPr lang="en-US" dirty="0"/>
          </a:p>
          <a:p>
            <a:endParaRPr lang="en-US" dirty="0"/>
          </a:p>
          <a:p>
            <a:r>
              <a:rPr lang="en-US" dirty="0"/>
              <a:t>Transition function</a:t>
            </a:r>
          </a:p>
        </p:txBody>
      </p:sp>
      <p:sp>
        <p:nvSpPr>
          <p:cNvPr id="4" name="Slide Number Placeholder 3"/>
          <p:cNvSpPr>
            <a:spLocks noGrp="1"/>
          </p:cNvSpPr>
          <p:nvPr>
            <p:ph type="sldNum" sz="quarter" idx="5"/>
          </p:nvPr>
        </p:nvSpPr>
        <p:spPr/>
        <p:txBody>
          <a:bodyPr/>
          <a:lstStyle/>
          <a:p>
            <a:fld id="{D4B9A9E5-4F7F-4A7D-9DE1-899232329269}" type="slidenum">
              <a:rPr lang="en-US" smtClean="0"/>
              <a:t>12</a:t>
            </a:fld>
            <a:endParaRPr lang="en-US" dirty="0"/>
          </a:p>
        </p:txBody>
      </p:sp>
    </p:spTree>
    <p:extLst>
      <p:ext uri="{BB962C8B-B14F-4D97-AF65-F5344CB8AC3E}">
        <p14:creationId xmlns:p14="http://schemas.microsoft.com/office/powerpoint/2010/main" val="183467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Value algorithm</a:t>
                </a:r>
              </a:p>
              <a:p>
                <a:endParaRPr lang="en-US" dirty="0"/>
              </a:p>
              <a:p>
                <a:r>
                  <a:rPr lang="en-US" dirty="0"/>
                  <a:t>Initialize V(s) arbitrarily</a:t>
                </a:r>
              </a:p>
              <a:p>
                <a:r>
                  <a:rPr lang="en-US" dirty="0"/>
                  <a:t>Loop until policy is good enough</a:t>
                </a:r>
              </a:p>
              <a:p>
                <a:r>
                  <a:rPr lang="en-US" dirty="0"/>
                  <a:t>	Loop for s </a:t>
                </a:r>
                <a14:m>
                  <m:oMath xmlns:m="http://schemas.openxmlformats.org/officeDocument/2006/math">
                    <m:r>
                      <m:rPr>
                        <m:brk m:alnAt="7"/>
                      </m:rP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oMath>
                </a14:m>
                <a:r>
                  <a:rPr lang="en-US" dirty="0"/>
                  <a:t> </a:t>
                </a:r>
              </a:p>
              <a:p>
                <a:r>
                  <a:rPr lang="en-US" dirty="0"/>
                  <a:t>		Loop for a </a:t>
                </a:r>
                <a14:m>
                  <m:oMath xmlns:m="http://schemas.openxmlformats.org/officeDocument/2006/math">
                    <m:r>
                      <m:rPr>
                        <m:brk m:alnAt="7"/>
                      </m:rP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oMath>
                </a14:m>
                <a:endParaRPr lang="en-US" dirty="0"/>
              </a:p>
              <a:p>
                <a:r>
                  <a:rPr lang="en-US" dirty="0"/>
                  <a:t>			Q(s, a):= R(</a:t>
                </a:r>
                <a:r>
                  <a:rPr lang="en-US" dirty="0" err="1"/>
                  <a:t>s,a</a:t>
                </a:r>
                <a:r>
                  <a:rPr lang="en-US" dirty="0"/>
                  <a:t>) + </a:t>
                </a:r>
                <a14:m>
                  <m:oMath xmlns:m="http://schemas.openxmlformats.org/officeDocument/2006/math">
                    <m:r>
                      <a:rPr lang="en-US" b="0" i="1" smtClean="0">
                        <a:latin typeface="Cambria Math" panose="02040503050406030204" pitchFamily="18" charset="0"/>
                        <a:ea typeface="Cambria Math" panose="02040503050406030204" pitchFamily="18" charset="0"/>
                      </a:rPr>
                      <m:t>𝛾</m:t>
                    </m:r>
                    <m:nary>
                      <m:naryPr>
                        <m:chr m:val="∑"/>
                        <m:supHide m:val="on"/>
                        <m:ctrlPr>
                          <a:rPr lang="en-US" b="0" i="1" smtClean="0">
                            <a:latin typeface="Cambria Math" panose="02040503050406030204" pitchFamily="18" charset="0"/>
                            <a:ea typeface="Cambria Math" panose="02040503050406030204" pitchFamily="18" charset="0"/>
                          </a:rPr>
                        </m:ctrlPr>
                      </m:naryPr>
                      <m:sub>
                        <m:sSup>
                          <m:sSupPr>
                            <m:ctrlPr>
                              <a:rPr lang="en-US" b="0" i="1" smtClean="0">
                                <a:latin typeface="Cambria Math" panose="02040503050406030204" pitchFamily="18" charset="0"/>
                                <a:ea typeface="Cambria Math" panose="02040503050406030204" pitchFamily="18" charset="0"/>
                              </a:rPr>
                            </m:ctrlPr>
                          </m:sSupPr>
                          <m:e>
                            <m:r>
                              <m:rPr>
                                <m:brk m:alnAt="7"/>
                              </m:rPr>
                              <a:rPr lang="en-US" b="0" i="1" smtClean="0">
                                <a:latin typeface="Cambria Math" panose="02040503050406030204" pitchFamily="18" charset="0"/>
                                <a:ea typeface="Cambria Math" panose="02040503050406030204" pitchFamily="18" charset="0"/>
                              </a:rPr>
                              <m:t>𝑠</m:t>
                            </m:r>
                          </m:e>
                          <m:sup>
                            <m:r>
                              <m:rPr>
                                <m:brk m:alnAt="7"/>
                              </m:rPr>
                              <a:rPr lang="en-US" b="0" i="1" smtClean="0">
                                <a:latin typeface="Cambria Math" panose="02040503050406030204" pitchFamily="18" charset="0"/>
                                <a:ea typeface="Cambria Math" panose="02040503050406030204" pitchFamily="18" charset="0"/>
                              </a:rPr>
                              <m:t>′</m:t>
                            </m:r>
                          </m:sup>
                        </m:sSup>
                        <m:r>
                          <m:rPr>
                            <m:brk m:alnAt="7"/>
                          </m:rP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sub>
                      <m:sup/>
                      <m:e>
                        <m:r>
                          <a:rPr lang="en-US" b="0" i="1" smtClean="0">
                            <a:latin typeface="Cambria Math" panose="02040503050406030204" pitchFamily="18" charset="0"/>
                            <a:ea typeface="Cambria Math" panose="02040503050406030204" pitchFamily="18" charset="0"/>
                          </a:rPr>
                          <m:t>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e>
                        </m:d>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𝑉</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𝑆</m:t>
                                </m:r>
                              </m:e>
                              <m:sup>
                                <m:r>
                                  <a:rPr lang="en-US" b="0" i="1" smtClean="0">
                                    <a:latin typeface="Cambria Math" panose="02040503050406030204" pitchFamily="18" charset="0"/>
                                    <a:ea typeface="Cambria Math" panose="02040503050406030204" pitchFamily="18" charset="0"/>
                                  </a:rPr>
                                  <m:t>′</m:t>
                                </m:r>
                              </m:sup>
                            </m:sSup>
                          </m:e>
                        </m:d>
                      </m:e>
                    </m:nary>
                    <m:r>
                      <a:rPr lang="en-US" b="0" i="1" smtClean="0">
                        <a:latin typeface="Cambria Math" panose="02040503050406030204" pitchFamily="18" charset="0"/>
                        <a:ea typeface="Cambria Math" panose="02040503050406030204" pitchFamily="18" charset="0"/>
                      </a:rPr>
                      <m:t>)</m:t>
                    </m:r>
                  </m:oMath>
                </a14:m>
                <a:endParaRPr lang="en-US" dirty="0"/>
              </a:p>
              <a:p>
                <a:r>
                  <a:rPr lang="en-US" dirty="0"/>
                  <a:t>		V(s) := </a:t>
                </a:r>
                <a:r>
                  <a:rPr lang="en-US" dirty="0" err="1"/>
                  <a:t>max_a</a:t>
                </a:r>
                <a:r>
                  <a:rPr lang="en-US" dirty="0"/>
                  <a:t> Q(</a:t>
                </a:r>
                <a:r>
                  <a:rPr lang="en-US" dirty="0" err="1"/>
                  <a:t>s,a</a:t>
                </a:r>
                <a:r>
                  <a:rPr lang="en-US" dirty="0"/>
                  <a:t>)</a:t>
                </a:r>
              </a:p>
              <a:p>
                <a:endParaRPr lang="en-US" dirty="0"/>
              </a:p>
              <a:p>
                <a:endParaRPr lang="en-US" dirty="0"/>
              </a:p>
              <a:p>
                <a:r>
                  <a:rPr lang="en-US" dirty="0"/>
                  <a:t>Policy algorithm</a:t>
                </a:r>
              </a:p>
              <a:p>
                <a:r>
                  <a:rPr lang="en-US" dirty="0"/>
                  <a:t>Choose an arbitrary policy </a:t>
                </a:r>
              </a:p>
              <a:p>
                <a:endParaRPr lang="en-US" dirty="0"/>
              </a:p>
            </p:txBody>
          </p:sp>
        </mc:Choice>
        <mc:Fallback xmlns="">
          <p:sp>
            <p:nvSpPr>
              <p:cNvPr id="3" name="Notes Placeholder 2"/>
              <p:cNvSpPr>
                <a:spLocks noGrp="1"/>
              </p:cNvSpPr>
              <p:nvPr>
                <p:ph type="body" idx="1"/>
              </p:nvPr>
            </p:nvSpPr>
            <p:spPr/>
            <p:txBody>
              <a:bodyPr/>
              <a:lstStyle/>
              <a:p>
                <a:r>
                  <a:rPr lang="en-US" dirty="0"/>
                  <a:t>Value algorithm</a:t>
                </a:r>
              </a:p>
              <a:p>
                <a:endParaRPr lang="en-US" dirty="0"/>
              </a:p>
              <a:p>
                <a:r>
                  <a:rPr lang="en-US" dirty="0"/>
                  <a:t>Initialize V(s) arbitrarily</a:t>
                </a:r>
              </a:p>
              <a:p>
                <a:r>
                  <a:rPr lang="en-US" dirty="0"/>
                  <a:t>Loop until policy is good enough</a:t>
                </a:r>
              </a:p>
              <a:p>
                <a:r>
                  <a:rPr lang="en-US" dirty="0"/>
                  <a:t>	Loop for s </a:t>
                </a:r>
                <a:r>
                  <a:rPr lang="en-US" b="0" i="0">
                    <a:latin typeface="Cambria Math" panose="02040503050406030204" pitchFamily="18" charset="0"/>
                    <a:ea typeface="Cambria Math" panose="02040503050406030204" pitchFamily="18" charset="0"/>
                  </a:rPr>
                  <a:t>𝜖 𝑆</a:t>
                </a:r>
                <a:r>
                  <a:rPr lang="en-US" dirty="0"/>
                  <a:t> </a:t>
                </a:r>
              </a:p>
              <a:p>
                <a:r>
                  <a:rPr lang="en-US" dirty="0"/>
                  <a:t>		Loop for a </a:t>
                </a:r>
                <a:r>
                  <a:rPr lang="en-US" b="0" i="0">
                    <a:latin typeface="Cambria Math" panose="02040503050406030204" pitchFamily="18" charset="0"/>
                    <a:ea typeface="Cambria Math" panose="02040503050406030204" pitchFamily="18" charset="0"/>
                  </a:rPr>
                  <a:t>𝜖 𝐴</a:t>
                </a:r>
                <a:endParaRPr lang="en-US" dirty="0"/>
              </a:p>
              <a:p>
                <a:r>
                  <a:rPr lang="en-US" dirty="0"/>
                  <a:t>			Q(s, a):= R(</a:t>
                </a:r>
                <a:r>
                  <a:rPr lang="en-US" dirty="0" err="1"/>
                  <a:t>s,a</a:t>
                </a:r>
                <a:r>
                  <a:rPr lang="en-US" dirty="0"/>
                  <a:t>) + </a:t>
                </a:r>
                <a:r>
                  <a:rPr lang="en-US" b="0" i="0">
                    <a:latin typeface="Cambria Math" panose="02040503050406030204" pitchFamily="18" charset="0"/>
                    <a:ea typeface="Cambria Math" panose="02040503050406030204" pitchFamily="18" charset="0"/>
                  </a:rPr>
                  <a:t>𝛾∑_(𝑠^′ 𝜖 𝑆)▒〖𝑇(𝑠, 𝑎, 𝑠^′ ) 𝑉^∗ (𝑆^′ ) 〗)</a:t>
                </a:r>
                <a:endParaRPr lang="en-US" dirty="0"/>
              </a:p>
              <a:p>
                <a:r>
                  <a:rPr lang="en-US" dirty="0"/>
                  <a:t>		V(s) := </a:t>
                </a:r>
                <a:r>
                  <a:rPr lang="en-US" dirty="0" err="1"/>
                  <a:t>max_a</a:t>
                </a:r>
                <a:r>
                  <a:rPr lang="en-US" dirty="0"/>
                  <a:t> Q(</a:t>
                </a:r>
                <a:r>
                  <a:rPr lang="en-US" dirty="0" err="1"/>
                  <a:t>s,a</a:t>
                </a:r>
                <a:r>
                  <a:rPr lang="en-US" dirty="0"/>
                  <a:t>)</a:t>
                </a:r>
              </a:p>
              <a:p>
                <a:endParaRPr lang="en-US" dirty="0"/>
              </a:p>
              <a:p>
                <a:endParaRPr lang="en-US" dirty="0"/>
              </a:p>
              <a:p>
                <a:r>
                  <a:rPr lang="en-US" dirty="0"/>
                  <a:t>Policy algorithm</a:t>
                </a:r>
              </a:p>
              <a:p>
                <a:r>
                  <a:rPr lang="en-US" dirty="0"/>
                  <a:t>Choose an arbitrary policy </a:t>
                </a:r>
              </a:p>
              <a:p>
                <a:endParaRPr lang="en-US" dirty="0"/>
              </a:p>
            </p:txBody>
          </p:sp>
        </mc:Fallback>
      </mc:AlternateContent>
      <p:sp>
        <p:nvSpPr>
          <p:cNvPr id="4" name="Slide Number Placeholder 3"/>
          <p:cNvSpPr>
            <a:spLocks noGrp="1"/>
          </p:cNvSpPr>
          <p:nvPr>
            <p:ph type="sldNum" sz="quarter" idx="5"/>
          </p:nvPr>
        </p:nvSpPr>
        <p:spPr/>
        <p:txBody>
          <a:bodyPr/>
          <a:lstStyle/>
          <a:p>
            <a:fld id="{D4B9A9E5-4F7F-4A7D-9DE1-899232329269}" type="slidenum">
              <a:rPr lang="en-US" smtClean="0"/>
              <a:t>13</a:t>
            </a:fld>
            <a:endParaRPr lang="en-US" dirty="0"/>
          </a:p>
        </p:txBody>
      </p:sp>
    </p:spTree>
    <p:extLst>
      <p:ext uri="{BB962C8B-B14F-4D97-AF65-F5344CB8AC3E}">
        <p14:creationId xmlns:p14="http://schemas.microsoft.com/office/powerpoint/2010/main" val="255551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anyone tell me why are we even bothered about the </a:t>
            </a:r>
          </a:p>
        </p:txBody>
      </p:sp>
      <p:sp>
        <p:nvSpPr>
          <p:cNvPr id="4" name="Slide Number Placeholder 3"/>
          <p:cNvSpPr>
            <a:spLocks noGrp="1"/>
          </p:cNvSpPr>
          <p:nvPr>
            <p:ph type="sldNum" sz="quarter" idx="5"/>
          </p:nvPr>
        </p:nvSpPr>
        <p:spPr/>
        <p:txBody>
          <a:bodyPr/>
          <a:lstStyle/>
          <a:p>
            <a:fld id="{D4B9A9E5-4F7F-4A7D-9DE1-899232329269}" type="slidenum">
              <a:rPr lang="en-US" smtClean="0"/>
              <a:t>14</a:t>
            </a:fld>
            <a:endParaRPr lang="en-US" dirty="0"/>
          </a:p>
        </p:txBody>
      </p:sp>
    </p:spTree>
    <p:extLst>
      <p:ext uri="{BB962C8B-B14F-4D97-AF65-F5344CB8AC3E}">
        <p14:creationId xmlns:p14="http://schemas.microsoft.com/office/powerpoint/2010/main" val="521520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discount factor?</a:t>
            </a:r>
          </a:p>
          <a:p>
            <a:r>
              <a:rPr lang="en-US" dirty="0"/>
              <a:t>SO do you want to have a uniform discount factor? This is where practice differs from theory. Depending on the task you will want to decide on if it makes sense to assign more weightage to decisions in near future than for actions near the terminal state. </a:t>
            </a:r>
          </a:p>
          <a:p>
            <a:r>
              <a:rPr lang="en-US" dirty="0"/>
              <a:t>For example – Imagine you have a product website that makes money through ads. A customer interfaces with this website to look for something, do you want a customer to click a news article which shows them somewhat relevant ads or do you want to collect more information about customer behavior and show more relevant ads as they are navigating through different web pages of your website.</a:t>
            </a:r>
          </a:p>
          <a:p>
            <a:r>
              <a:rPr lang="en-US" dirty="0"/>
              <a:t>Policies in the MDP depend on the current state, they do not depend on history – following the Markov property.</a:t>
            </a:r>
          </a:p>
          <a:p>
            <a:endParaRPr lang="en-US" dirty="0"/>
          </a:p>
          <a:p>
            <a:r>
              <a:rPr lang="en-US" b="0" i="0" dirty="0">
                <a:solidFill>
                  <a:srgbClr val="292929"/>
                </a:solidFill>
                <a:effectLst/>
                <a:latin typeface="charter"/>
              </a:rPr>
              <a:t>n a chess game, the goal is to defeat the opponent’s king. If we give importance to the immediate rewards like a reward on pawn defeat any opponent player then the agent will learn to perform these sub-goals no matter if his players are also defeated. So, in this task future rewards are more important. In some, we might prefer to use immediate rewards like the water example we saw earlier.</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15</a:t>
            </a:fld>
            <a:endParaRPr lang="en-US" dirty="0"/>
          </a:p>
        </p:txBody>
      </p:sp>
    </p:spTree>
    <p:extLst>
      <p:ext uri="{BB962C8B-B14F-4D97-AF65-F5344CB8AC3E}">
        <p14:creationId xmlns:p14="http://schemas.microsoft.com/office/powerpoint/2010/main" val="273081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 algorithm : </a:t>
                </a:r>
                <a:r>
                  <a:rPr lang="en-US" dirty="0">
                    <a:solidFill>
                      <a:schemeClr val="tx1"/>
                    </a:solidFill>
                  </a:rPr>
                  <a:t>Value of any state s </a:t>
                </a:r>
                <a:r>
                  <a:rPr lang="en-US" sz="1200" dirty="0">
                    <a:solidFill>
                      <a:schemeClr val="tx1"/>
                    </a:solidFill>
                  </a:rPr>
                  <a:t>is the expected return starting from state s and following policy pi for the next steps until we reach the terminal state of the end. The important thing to note here is that value of a state is not a stochastic parameter as we find the expectation of rewards, but returns is stochastic. This function is also called the state-value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Initialize V(s) arbitrarily</a:t>
                </a:r>
              </a:p>
              <a:p>
                <a:r>
                  <a:rPr lang="en-US" dirty="0"/>
                  <a:t>Loop until policy is good enough</a:t>
                </a:r>
              </a:p>
              <a:p>
                <a:r>
                  <a:rPr lang="en-US" dirty="0"/>
                  <a:t>	Loop for s </a:t>
                </a:r>
                <a14:m>
                  <m:oMath xmlns:m="http://schemas.openxmlformats.org/officeDocument/2006/math">
                    <m:r>
                      <m:rPr>
                        <m:brk m:alnAt="7"/>
                      </m:rP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oMath>
                </a14:m>
                <a:r>
                  <a:rPr lang="en-US" dirty="0"/>
                  <a:t> </a:t>
                </a:r>
              </a:p>
              <a:p>
                <a:r>
                  <a:rPr lang="en-US" dirty="0"/>
                  <a:t>		Loop for a </a:t>
                </a:r>
                <a14:m>
                  <m:oMath xmlns:m="http://schemas.openxmlformats.org/officeDocument/2006/math">
                    <m:r>
                      <m:rPr>
                        <m:brk m:alnAt="7"/>
                      </m:rP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oMath>
                </a14:m>
                <a:endParaRPr lang="en-US" dirty="0"/>
              </a:p>
              <a:p>
                <a:r>
                  <a:rPr lang="en-US" dirty="0"/>
                  <a:t>			Q(s, a):= R(</a:t>
                </a:r>
                <a:r>
                  <a:rPr lang="en-US" dirty="0" err="1"/>
                  <a:t>s,a</a:t>
                </a:r>
                <a:r>
                  <a:rPr lang="en-US" dirty="0"/>
                  <a:t>) + </a:t>
                </a:r>
                <a14:m>
                  <m:oMath xmlns:m="http://schemas.openxmlformats.org/officeDocument/2006/math">
                    <m:r>
                      <a:rPr lang="en-US" b="0" i="1" smtClean="0">
                        <a:latin typeface="Cambria Math" panose="02040503050406030204" pitchFamily="18" charset="0"/>
                        <a:ea typeface="Cambria Math" panose="02040503050406030204" pitchFamily="18" charset="0"/>
                      </a:rPr>
                      <m:t>𝛾</m:t>
                    </m:r>
                    <m:nary>
                      <m:naryPr>
                        <m:chr m:val="∑"/>
                        <m:supHide m:val="on"/>
                        <m:ctrlPr>
                          <a:rPr lang="en-US" b="0" i="1" smtClean="0">
                            <a:latin typeface="Cambria Math" panose="02040503050406030204" pitchFamily="18" charset="0"/>
                            <a:ea typeface="Cambria Math" panose="02040503050406030204" pitchFamily="18" charset="0"/>
                          </a:rPr>
                        </m:ctrlPr>
                      </m:naryPr>
                      <m:sub>
                        <m:sSup>
                          <m:sSupPr>
                            <m:ctrlPr>
                              <a:rPr lang="en-US" b="0" i="1" smtClean="0">
                                <a:latin typeface="Cambria Math" panose="02040503050406030204" pitchFamily="18" charset="0"/>
                                <a:ea typeface="Cambria Math" panose="02040503050406030204" pitchFamily="18" charset="0"/>
                              </a:rPr>
                            </m:ctrlPr>
                          </m:sSupPr>
                          <m:e>
                            <m:r>
                              <m:rPr>
                                <m:brk m:alnAt="7"/>
                              </m:rPr>
                              <a:rPr lang="en-US" b="0" i="1" smtClean="0">
                                <a:latin typeface="Cambria Math" panose="02040503050406030204" pitchFamily="18" charset="0"/>
                                <a:ea typeface="Cambria Math" panose="02040503050406030204" pitchFamily="18" charset="0"/>
                              </a:rPr>
                              <m:t>𝑠</m:t>
                            </m:r>
                          </m:e>
                          <m:sup>
                            <m:r>
                              <m:rPr>
                                <m:brk m:alnAt="7"/>
                              </m:rPr>
                              <a:rPr lang="en-US" b="0" i="1" smtClean="0">
                                <a:latin typeface="Cambria Math" panose="02040503050406030204" pitchFamily="18" charset="0"/>
                                <a:ea typeface="Cambria Math" panose="02040503050406030204" pitchFamily="18" charset="0"/>
                              </a:rPr>
                              <m:t>′</m:t>
                            </m:r>
                          </m:sup>
                        </m:sSup>
                        <m:r>
                          <m:rPr>
                            <m:brk m:alnAt="7"/>
                          </m:rPr>
                          <a:rPr lang="en-US" b="0" i="1" smtClean="0">
                            <a:latin typeface="Cambria Math" panose="02040503050406030204" pitchFamily="18" charset="0"/>
                            <a:ea typeface="Cambria Math" panose="02040503050406030204" pitchFamily="18" charset="0"/>
                          </a:rPr>
                          <m:t>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𝑆</m:t>
                        </m:r>
                      </m:sub>
                      <m:sup/>
                      <m:e>
                        <m:r>
                          <a:rPr lang="en-US" b="0" i="1" smtClean="0">
                            <a:latin typeface="Cambria Math" panose="02040503050406030204" pitchFamily="18" charset="0"/>
                            <a:ea typeface="Cambria Math" panose="02040503050406030204" pitchFamily="18" charset="0"/>
                          </a:rPr>
                          <m:t>𝑇</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m:t>
                                </m:r>
                              </m:sup>
                            </m:sSup>
                          </m:e>
                        </m:d>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𝑉</m:t>
                            </m:r>
                          </m:e>
                          <m:sup>
                            <m:r>
                              <a:rPr lang="en-US" b="0" i="1" smtClean="0">
                                <a:latin typeface="Cambria Math" panose="02040503050406030204" pitchFamily="18" charset="0"/>
                                <a:ea typeface="Cambria Math" panose="02040503050406030204" pitchFamily="18" charset="0"/>
                              </a:rPr>
                              <m:t>∗</m:t>
                            </m:r>
                          </m:sup>
                        </m:sSup>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𝑆</m:t>
                                </m:r>
                              </m:e>
                              <m:sup>
                                <m:r>
                                  <a:rPr lang="en-US" b="0" i="1" smtClean="0">
                                    <a:latin typeface="Cambria Math" panose="02040503050406030204" pitchFamily="18" charset="0"/>
                                    <a:ea typeface="Cambria Math" panose="02040503050406030204" pitchFamily="18" charset="0"/>
                                  </a:rPr>
                                  <m:t>′</m:t>
                                </m:r>
                              </m:sup>
                            </m:sSup>
                          </m:e>
                        </m:d>
                      </m:e>
                    </m:nary>
                    <m:r>
                      <a:rPr lang="en-US" b="0" i="1" smtClean="0">
                        <a:latin typeface="Cambria Math" panose="02040503050406030204" pitchFamily="18" charset="0"/>
                        <a:ea typeface="Cambria Math" panose="02040503050406030204" pitchFamily="18" charset="0"/>
                      </a:rPr>
                      <m:t>)</m:t>
                    </m:r>
                  </m:oMath>
                </a14:m>
                <a:endParaRPr lang="en-US" dirty="0"/>
              </a:p>
              <a:p>
                <a:r>
                  <a:rPr lang="en-US" dirty="0"/>
                  <a:t>		V(s) := </a:t>
                </a:r>
                <a:r>
                  <a:rPr lang="en-US" dirty="0" err="1"/>
                  <a:t>max_a</a:t>
                </a:r>
                <a:r>
                  <a:rPr lang="en-US" dirty="0"/>
                  <a:t> Q(</a:t>
                </a:r>
                <a:r>
                  <a:rPr lang="en-US" dirty="0" err="1"/>
                  <a:t>s,a</a:t>
                </a:r>
                <a:r>
                  <a:rPr lang="en-US" dirty="0"/>
                  <a:t>)</a:t>
                </a:r>
              </a:p>
              <a:p>
                <a:endParaRPr lang="en-US" dirty="0"/>
              </a:p>
              <a:p>
                <a:endParaRPr lang="en-US" dirty="0"/>
              </a:p>
              <a:p>
                <a:r>
                  <a:rPr lang="en-US" dirty="0"/>
                  <a:t>Policy algorithm</a:t>
                </a:r>
              </a:p>
              <a:p>
                <a:r>
                  <a:rPr lang="en-US" dirty="0"/>
                  <a:t>Choose an arbitrary policy </a:t>
                </a:r>
              </a:p>
              <a:p>
                <a:endParaRPr lang="en-US" dirty="0"/>
              </a:p>
            </p:txBody>
          </p:sp>
        </mc:Choice>
        <mc:Fallback xmlns="">
          <p:sp>
            <p:nvSpPr>
              <p:cNvPr id="3" name="Notes Placeholder 2"/>
              <p:cNvSpPr>
                <a:spLocks noGrp="1"/>
              </p:cNvSpPr>
              <p:nvPr>
                <p:ph type="body" idx="1"/>
              </p:nvPr>
            </p:nvSpPr>
            <p:spPr/>
            <p:txBody>
              <a:bodyPr/>
              <a:lstStyle/>
              <a:p>
                <a:r>
                  <a:rPr lang="en-US" dirty="0"/>
                  <a:t>Value algorithm</a:t>
                </a:r>
              </a:p>
              <a:p>
                <a:endParaRPr lang="en-US" dirty="0"/>
              </a:p>
              <a:p>
                <a:r>
                  <a:rPr lang="en-US" dirty="0"/>
                  <a:t>Initialize V(s) arbitrarily</a:t>
                </a:r>
              </a:p>
              <a:p>
                <a:r>
                  <a:rPr lang="en-US" dirty="0"/>
                  <a:t>Loop until policy is good enough</a:t>
                </a:r>
              </a:p>
              <a:p>
                <a:r>
                  <a:rPr lang="en-US" dirty="0"/>
                  <a:t>	Loop for s </a:t>
                </a:r>
                <a:r>
                  <a:rPr lang="en-US" b="0" i="0">
                    <a:latin typeface="Cambria Math" panose="02040503050406030204" pitchFamily="18" charset="0"/>
                    <a:ea typeface="Cambria Math" panose="02040503050406030204" pitchFamily="18" charset="0"/>
                  </a:rPr>
                  <a:t>𝜖 𝑆</a:t>
                </a:r>
                <a:r>
                  <a:rPr lang="en-US" dirty="0"/>
                  <a:t> </a:t>
                </a:r>
              </a:p>
              <a:p>
                <a:r>
                  <a:rPr lang="en-US" dirty="0"/>
                  <a:t>		Loop for a </a:t>
                </a:r>
                <a:r>
                  <a:rPr lang="en-US" b="0" i="0">
                    <a:latin typeface="Cambria Math" panose="02040503050406030204" pitchFamily="18" charset="0"/>
                    <a:ea typeface="Cambria Math" panose="02040503050406030204" pitchFamily="18" charset="0"/>
                  </a:rPr>
                  <a:t>𝜖 𝐴</a:t>
                </a:r>
                <a:endParaRPr lang="en-US" dirty="0"/>
              </a:p>
              <a:p>
                <a:r>
                  <a:rPr lang="en-US" dirty="0"/>
                  <a:t>			Q(s, a):= R(</a:t>
                </a:r>
                <a:r>
                  <a:rPr lang="en-US" dirty="0" err="1"/>
                  <a:t>s,a</a:t>
                </a:r>
                <a:r>
                  <a:rPr lang="en-US" dirty="0"/>
                  <a:t>) + </a:t>
                </a:r>
                <a:r>
                  <a:rPr lang="en-US" b="0" i="0">
                    <a:latin typeface="Cambria Math" panose="02040503050406030204" pitchFamily="18" charset="0"/>
                    <a:ea typeface="Cambria Math" panose="02040503050406030204" pitchFamily="18" charset="0"/>
                  </a:rPr>
                  <a:t>𝛾∑_(𝑠^′ 𝜖 𝑆)▒〖𝑇(𝑠, 𝑎, 𝑠^′ ) 𝑉^∗ (𝑆^′ ) 〗)</a:t>
                </a:r>
                <a:endParaRPr lang="en-US" dirty="0"/>
              </a:p>
              <a:p>
                <a:r>
                  <a:rPr lang="en-US" dirty="0"/>
                  <a:t>		V(s) := </a:t>
                </a:r>
                <a:r>
                  <a:rPr lang="en-US" dirty="0" err="1"/>
                  <a:t>max_a</a:t>
                </a:r>
                <a:r>
                  <a:rPr lang="en-US" dirty="0"/>
                  <a:t> Q(</a:t>
                </a:r>
                <a:r>
                  <a:rPr lang="en-US" dirty="0" err="1"/>
                  <a:t>s,a</a:t>
                </a:r>
                <a:r>
                  <a:rPr lang="en-US" dirty="0"/>
                  <a:t>)</a:t>
                </a:r>
              </a:p>
              <a:p>
                <a:endParaRPr lang="en-US" dirty="0"/>
              </a:p>
              <a:p>
                <a:endParaRPr lang="en-US" dirty="0"/>
              </a:p>
              <a:p>
                <a:r>
                  <a:rPr lang="en-US" dirty="0"/>
                  <a:t>Policy algorithm</a:t>
                </a:r>
              </a:p>
              <a:p>
                <a:r>
                  <a:rPr lang="en-US" dirty="0"/>
                  <a:t>Choose an arbitrary policy </a:t>
                </a:r>
              </a:p>
              <a:p>
                <a:endParaRPr lang="en-US" dirty="0"/>
              </a:p>
            </p:txBody>
          </p:sp>
        </mc:Fallback>
      </mc:AlternateContent>
      <p:sp>
        <p:nvSpPr>
          <p:cNvPr id="4" name="Slide Number Placeholder 3"/>
          <p:cNvSpPr>
            <a:spLocks noGrp="1"/>
          </p:cNvSpPr>
          <p:nvPr>
            <p:ph type="sldNum" sz="quarter" idx="5"/>
          </p:nvPr>
        </p:nvSpPr>
        <p:spPr/>
        <p:txBody>
          <a:bodyPr/>
          <a:lstStyle/>
          <a:p>
            <a:fld id="{D4B9A9E5-4F7F-4A7D-9DE1-899232329269}" type="slidenum">
              <a:rPr lang="en-US" smtClean="0"/>
              <a:t>16</a:t>
            </a:fld>
            <a:endParaRPr lang="en-US" dirty="0"/>
          </a:p>
        </p:txBody>
      </p:sp>
    </p:spTree>
    <p:extLst>
      <p:ext uri="{BB962C8B-B14F-4D97-AF65-F5344CB8AC3E}">
        <p14:creationId xmlns:p14="http://schemas.microsoft.com/office/powerpoint/2010/main" val="352915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 view of the world</a:t>
            </a:r>
          </a:p>
          <a:p>
            <a:r>
              <a:rPr lang="en-US" dirty="0"/>
              <a:t>Delayed consequences</a:t>
            </a:r>
          </a:p>
          <a:p>
            <a:r>
              <a:rPr lang="en-US" dirty="0"/>
              <a:t>Temporal credit assignment</a:t>
            </a:r>
          </a:p>
          <a:p>
            <a:r>
              <a:rPr lang="en-US" dirty="0"/>
              <a:t>Exploration needed even after optimal policy convergence to adapt to small perturbations in the environment</a:t>
            </a:r>
          </a:p>
        </p:txBody>
      </p:sp>
      <p:sp>
        <p:nvSpPr>
          <p:cNvPr id="4" name="Slide Number Placeholder 3"/>
          <p:cNvSpPr>
            <a:spLocks noGrp="1"/>
          </p:cNvSpPr>
          <p:nvPr>
            <p:ph type="sldNum" sz="quarter" idx="5"/>
          </p:nvPr>
        </p:nvSpPr>
        <p:spPr/>
        <p:txBody>
          <a:bodyPr/>
          <a:lstStyle/>
          <a:p>
            <a:fld id="{D4B9A9E5-4F7F-4A7D-9DE1-899232329269}" type="slidenum">
              <a:rPr lang="en-US" smtClean="0"/>
              <a:t>17</a:t>
            </a:fld>
            <a:endParaRPr lang="en-US" dirty="0"/>
          </a:p>
        </p:txBody>
      </p:sp>
    </p:spTree>
    <p:extLst>
      <p:ext uri="{BB962C8B-B14F-4D97-AF65-F5344CB8AC3E}">
        <p14:creationId xmlns:p14="http://schemas.microsoft.com/office/powerpoint/2010/main" val="1660075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18</a:t>
            </a:fld>
            <a:endParaRPr lang="en-US" dirty="0"/>
          </a:p>
        </p:txBody>
      </p:sp>
    </p:spTree>
    <p:extLst>
      <p:ext uri="{BB962C8B-B14F-4D97-AF65-F5344CB8AC3E}">
        <p14:creationId xmlns:p14="http://schemas.microsoft.com/office/powerpoint/2010/main" val="254636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19</a:t>
            </a:fld>
            <a:endParaRPr lang="en-US" dirty="0"/>
          </a:p>
        </p:txBody>
      </p:sp>
    </p:spTree>
    <p:extLst>
      <p:ext uri="{BB962C8B-B14F-4D97-AF65-F5344CB8AC3E}">
        <p14:creationId xmlns:p14="http://schemas.microsoft.com/office/powerpoint/2010/main" val="20457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practice value iteration is impractical</a:t>
            </a:r>
          </a:p>
        </p:txBody>
      </p:sp>
      <p:sp>
        <p:nvSpPr>
          <p:cNvPr id="4" name="Slide Number Placeholder 3"/>
          <p:cNvSpPr>
            <a:spLocks noGrp="1"/>
          </p:cNvSpPr>
          <p:nvPr>
            <p:ph type="sldNum" sz="quarter" idx="5"/>
          </p:nvPr>
        </p:nvSpPr>
        <p:spPr/>
        <p:txBody>
          <a:bodyPr/>
          <a:lstStyle/>
          <a:p>
            <a:fld id="{D4B9A9E5-4F7F-4A7D-9DE1-899232329269}" type="slidenum">
              <a:rPr lang="en-US" smtClean="0"/>
              <a:t>20</a:t>
            </a:fld>
            <a:endParaRPr lang="en-US" dirty="0"/>
          </a:p>
        </p:txBody>
      </p:sp>
    </p:spTree>
    <p:extLst>
      <p:ext uri="{BB962C8B-B14F-4D97-AF65-F5344CB8AC3E}">
        <p14:creationId xmlns:p14="http://schemas.microsoft.com/office/powerpoint/2010/main" val="869282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21</a:t>
            </a:fld>
            <a:endParaRPr lang="en-US" dirty="0"/>
          </a:p>
        </p:txBody>
      </p:sp>
    </p:spTree>
    <p:extLst>
      <p:ext uri="{BB962C8B-B14F-4D97-AF65-F5344CB8AC3E}">
        <p14:creationId xmlns:p14="http://schemas.microsoft.com/office/powerpoint/2010/main" val="1116745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a:t>
            </a:fld>
            <a:endParaRPr lang="en-US" dirty="0"/>
          </a:p>
        </p:txBody>
      </p:sp>
    </p:spTree>
    <p:extLst>
      <p:ext uri="{BB962C8B-B14F-4D97-AF65-F5344CB8AC3E}">
        <p14:creationId xmlns:p14="http://schemas.microsoft.com/office/powerpoint/2010/main" val="3003716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consider the Go-Game, where you have to maximize your presence on the board by </a:t>
            </a:r>
          </a:p>
        </p:txBody>
      </p:sp>
      <p:sp>
        <p:nvSpPr>
          <p:cNvPr id="4" name="Slide Number Placeholder 3"/>
          <p:cNvSpPr>
            <a:spLocks noGrp="1"/>
          </p:cNvSpPr>
          <p:nvPr>
            <p:ph type="sldNum" sz="quarter" idx="5"/>
          </p:nvPr>
        </p:nvSpPr>
        <p:spPr/>
        <p:txBody>
          <a:bodyPr/>
          <a:lstStyle/>
          <a:p>
            <a:fld id="{D4B9A9E5-4F7F-4A7D-9DE1-899232329269}" type="slidenum">
              <a:rPr lang="en-US" smtClean="0"/>
              <a:t>22</a:t>
            </a:fld>
            <a:endParaRPr lang="en-US" dirty="0"/>
          </a:p>
        </p:txBody>
      </p:sp>
    </p:spTree>
    <p:extLst>
      <p:ext uri="{BB962C8B-B14F-4D97-AF65-F5344CB8AC3E}">
        <p14:creationId xmlns:p14="http://schemas.microsoft.com/office/powerpoint/2010/main" val="280046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26</a:t>
            </a:fld>
            <a:endParaRPr lang="en-US" dirty="0"/>
          </a:p>
        </p:txBody>
      </p:sp>
    </p:spTree>
    <p:extLst>
      <p:ext uri="{BB962C8B-B14F-4D97-AF65-F5344CB8AC3E}">
        <p14:creationId xmlns:p14="http://schemas.microsoft.com/office/powerpoint/2010/main" val="3974944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Agent aims to ma</a:t>
            </a:r>
          </a:p>
        </p:txBody>
      </p:sp>
      <p:sp>
        <p:nvSpPr>
          <p:cNvPr id="4" name="Slide Number Placeholder 3"/>
          <p:cNvSpPr>
            <a:spLocks noGrp="1"/>
          </p:cNvSpPr>
          <p:nvPr>
            <p:ph type="sldNum" sz="quarter" idx="5"/>
          </p:nvPr>
        </p:nvSpPr>
        <p:spPr/>
        <p:txBody>
          <a:bodyPr/>
          <a:lstStyle/>
          <a:p>
            <a:fld id="{D4B9A9E5-4F7F-4A7D-9DE1-899232329269}" type="slidenum">
              <a:rPr lang="en-US" smtClean="0"/>
              <a:t>27</a:t>
            </a:fld>
            <a:endParaRPr lang="en-US" dirty="0"/>
          </a:p>
        </p:txBody>
      </p:sp>
    </p:spTree>
    <p:extLst>
      <p:ext uri="{BB962C8B-B14F-4D97-AF65-F5344CB8AC3E}">
        <p14:creationId xmlns:p14="http://schemas.microsoft.com/office/powerpoint/2010/main" val="188457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caveat to these novel deep Q-learning formulation is the significant amount of instability during training. Imagine you are trying to train a RL model in a multi-player game setting, to play as the opponent. Your training set is essentially a collection of screenshots of various time stamps of the game, but since these screenshots are highly correlated to each other  the Deep learning model overfits very easily. Your model is doing gradient descent on similar correlated inputs </a:t>
            </a:r>
          </a:p>
        </p:txBody>
      </p:sp>
      <p:sp>
        <p:nvSpPr>
          <p:cNvPr id="4" name="Slide Number Placeholder 3"/>
          <p:cNvSpPr>
            <a:spLocks noGrp="1"/>
          </p:cNvSpPr>
          <p:nvPr>
            <p:ph type="sldNum" sz="quarter" idx="5"/>
          </p:nvPr>
        </p:nvSpPr>
        <p:spPr/>
        <p:txBody>
          <a:bodyPr/>
          <a:lstStyle/>
          <a:p>
            <a:fld id="{D4B9A9E5-4F7F-4A7D-9DE1-899232329269}" type="slidenum">
              <a:rPr lang="en-US" smtClean="0"/>
              <a:t>28</a:t>
            </a:fld>
            <a:endParaRPr lang="en-US" dirty="0"/>
          </a:p>
        </p:txBody>
      </p:sp>
    </p:spTree>
    <p:extLst>
      <p:ext uri="{BB962C8B-B14F-4D97-AF65-F5344CB8AC3E}">
        <p14:creationId xmlns:p14="http://schemas.microsoft.com/office/powerpoint/2010/main" val="1681956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29</a:t>
            </a:fld>
            <a:endParaRPr lang="en-US" dirty="0"/>
          </a:p>
        </p:txBody>
      </p:sp>
    </p:spTree>
    <p:extLst>
      <p:ext uri="{BB962C8B-B14F-4D97-AF65-F5344CB8AC3E}">
        <p14:creationId xmlns:p14="http://schemas.microsoft.com/office/powerpoint/2010/main" val="91473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30</a:t>
            </a:fld>
            <a:endParaRPr lang="en-US" dirty="0"/>
          </a:p>
        </p:txBody>
      </p:sp>
    </p:spTree>
    <p:extLst>
      <p:ext uri="{BB962C8B-B14F-4D97-AF65-F5344CB8AC3E}">
        <p14:creationId xmlns:p14="http://schemas.microsoft.com/office/powerpoint/2010/main" val="169365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31</a:t>
            </a:fld>
            <a:endParaRPr lang="en-US" dirty="0"/>
          </a:p>
        </p:txBody>
      </p:sp>
    </p:spTree>
    <p:extLst>
      <p:ext uri="{BB962C8B-B14F-4D97-AF65-F5344CB8AC3E}">
        <p14:creationId xmlns:p14="http://schemas.microsoft.com/office/powerpoint/2010/main" val="824290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32</a:t>
            </a:fld>
            <a:endParaRPr lang="en-US" dirty="0"/>
          </a:p>
        </p:txBody>
      </p:sp>
    </p:spTree>
    <p:extLst>
      <p:ext uri="{BB962C8B-B14F-4D97-AF65-F5344CB8AC3E}">
        <p14:creationId xmlns:p14="http://schemas.microsoft.com/office/powerpoint/2010/main" val="1468556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33</a:t>
            </a:fld>
            <a:endParaRPr lang="en-US" dirty="0"/>
          </a:p>
        </p:txBody>
      </p:sp>
    </p:spTree>
    <p:extLst>
      <p:ext uri="{BB962C8B-B14F-4D97-AF65-F5344CB8AC3E}">
        <p14:creationId xmlns:p14="http://schemas.microsoft.com/office/powerpoint/2010/main" val="40671394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34</a:t>
            </a:fld>
            <a:endParaRPr lang="en-US" dirty="0"/>
          </a:p>
        </p:txBody>
      </p:sp>
    </p:spTree>
    <p:extLst>
      <p:ext uri="{BB962C8B-B14F-4D97-AF65-F5344CB8AC3E}">
        <p14:creationId xmlns:p14="http://schemas.microsoft.com/office/powerpoint/2010/main" val="421220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Imitation Learning – learn from experience of others – observes another intelligent agent and </a:t>
            </a:r>
          </a:p>
        </p:txBody>
      </p:sp>
      <p:sp>
        <p:nvSpPr>
          <p:cNvPr id="4" name="Slide Number Placeholder 3"/>
          <p:cNvSpPr>
            <a:spLocks noGrp="1"/>
          </p:cNvSpPr>
          <p:nvPr>
            <p:ph type="sldNum" sz="quarter" idx="5"/>
          </p:nvPr>
        </p:nvSpPr>
        <p:spPr/>
        <p:txBody>
          <a:bodyPr/>
          <a:lstStyle/>
          <a:p>
            <a:fld id="{D4B9A9E5-4F7F-4A7D-9DE1-899232329269}" type="slidenum">
              <a:rPr lang="en-US" smtClean="0"/>
              <a:t>5</a:t>
            </a:fld>
            <a:endParaRPr lang="en-US" dirty="0"/>
          </a:p>
        </p:txBody>
      </p:sp>
    </p:spTree>
    <p:extLst>
      <p:ext uri="{BB962C8B-B14F-4D97-AF65-F5344CB8AC3E}">
        <p14:creationId xmlns:p14="http://schemas.microsoft.com/office/powerpoint/2010/main" val="1335290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you are trying to create this website  showing pictures of cats and dogs to an user – and the website makes random decisions of showing any picture without the context of the user</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35</a:t>
            </a:fld>
            <a:endParaRPr lang="en-US" dirty="0"/>
          </a:p>
        </p:txBody>
      </p:sp>
    </p:spTree>
    <p:extLst>
      <p:ext uri="{BB962C8B-B14F-4D97-AF65-F5344CB8AC3E}">
        <p14:creationId xmlns:p14="http://schemas.microsoft.com/office/powerpoint/2010/main" val="3891273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you are trying to create this website  showing pictures of cats and dogs to an user – and the website makes random decisions of showing any picture without the context of the user</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36</a:t>
            </a:fld>
            <a:endParaRPr lang="en-US" dirty="0"/>
          </a:p>
        </p:txBody>
      </p:sp>
    </p:spTree>
    <p:extLst>
      <p:ext uri="{BB962C8B-B14F-4D97-AF65-F5344CB8AC3E}">
        <p14:creationId xmlns:p14="http://schemas.microsoft.com/office/powerpoint/2010/main" val="2006957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you are trying to create this website  showing pictures of cats and dogs to an user – and the website makes random decisions of showing any picture without the context of the user</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37</a:t>
            </a:fld>
            <a:endParaRPr lang="en-US" dirty="0"/>
          </a:p>
        </p:txBody>
      </p:sp>
    </p:spTree>
    <p:extLst>
      <p:ext uri="{BB962C8B-B14F-4D97-AF65-F5344CB8AC3E}">
        <p14:creationId xmlns:p14="http://schemas.microsoft.com/office/powerpoint/2010/main" val="2266362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Imagine you are trying to create this website  showing pictures of cats and dogs to an user – and the website makes random decisions of showing any picture without the context of the user</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38</a:t>
            </a:fld>
            <a:endParaRPr lang="en-US" dirty="0"/>
          </a:p>
        </p:txBody>
      </p:sp>
    </p:spTree>
    <p:extLst>
      <p:ext uri="{BB962C8B-B14F-4D97-AF65-F5344CB8AC3E}">
        <p14:creationId xmlns:p14="http://schemas.microsoft.com/office/powerpoint/2010/main" val="25058415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about the env, making decisions and collecting rewards</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39</a:t>
            </a:fld>
            <a:endParaRPr lang="en-US" dirty="0"/>
          </a:p>
        </p:txBody>
      </p:sp>
    </p:spTree>
    <p:extLst>
      <p:ext uri="{BB962C8B-B14F-4D97-AF65-F5344CB8AC3E}">
        <p14:creationId xmlns:p14="http://schemas.microsoft.com/office/powerpoint/2010/main" val="377432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about the env, making decisions and collecting rewards</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40</a:t>
            </a:fld>
            <a:endParaRPr lang="en-US" dirty="0"/>
          </a:p>
        </p:txBody>
      </p:sp>
    </p:spTree>
    <p:extLst>
      <p:ext uri="{BB962C8B-B14F-4D97-AF65-F5344CB8AC3E}">
        <p14:creationId xmlns:p14="http://schemas.microsoft.com/office/powerpoint/2010/main" val="3789500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about the env, making decisions and collecting rewards</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41</a:t>
            </a:fld>
            <a:endParaRPr lang="en-US" dirty="0"/>
          </a:p>
        </p:txBody>
      </p:sp>
    </p:spTree>
    <p:extLst>
      <p:ext uri="{BB962C8B-B14F-4D97-AF65-F5344CB8AC3E}">
        <p14:creationId xmlns:p14="http://schemas.microsoft.com/office/powerpoint/2010/main" val="19349270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about the env, making decisions and collecting rewards</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42</a:t>
            </a:fld>
            <a:endParaRPr lang="en-US" dirty="0"/>
          </a:p>
        </p:txBody>
      </p:sp>
    </p:spTree>
    <p:extLst>
      <p:ext uri="{BB962C8B-B14F-4D97-AF65-F5344CB8AC3E}">
        <p14:creationId xmlns:p14="http://schemas.microsoft.com/office/powerpoint/2010/main" val="2784076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46</a:t>
            </a:fld>
            <a:endParaRPr lang="en-US" dirty="0"/>
          </a:p>
        </p:txBody>
      </p:sp>
    </p:spTree>
    <p:extLst>
      <p:ext uri="{BB962C8B-B14F-4D97-AF65-F5344CB8AC3E}">
        <p14:creationId xmlns:p14="http://schemas.microsoft.com/office/powerpoint/2010/main" val="248616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an agent interacts with its environment to ultimately maximize cumulative reward? Learn a function that determines what action to take in a given state such that the total expected future reward is maximized – Such a function is called policy </a:t>
            </a:r>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6</a:t>
            </a:fld>
            <a:endParaRPr lang="en-US" dirty="0"/>
          </a:p>
        </p:txBody>
      </p:sp>
    </p:spTree>
    <p:extLst>
      <p:ext uri="{BB962C8B-B14F-4D97-AF65-F5344CB8AC3E}">
        <p14:creationId xmlns:p14="http://schemas.microsoft.com/office/powerpoint/2010/main" val="133109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try to define the action, reward, and states for each of these situations. In a game of chess, you are sitting down with an opponent (which is the environment), your opponent makes a move and you only have only so many finite moves to counter that, which is your actions at any time t, after your opponent makes the move, you are in a new situation – that is your state, and based on what action you take, you will be either one step closer to winning or losing the game</a:t>
            </a:r>
          </a:p>
          <a:p>
            <a:endParaRPr lang="en-US" dirty="0"/>
          </a:p>
          <a:p>
            <a:endParaRPr lang="en-US" dirty="0"/>
          </a:p>
          <a:p>
            <a:r>
              <a:rPr lang="en-US" dirty="0"/>
              <a:t>Next, let’s think about a robot (for example a self driving car) on the road trying to go from destination A to B – can someone tell me </a:t>
            </a:r>
          </a:p>
        </p:txBody>
      </p:sp>
      <p:sp>
        <p:nvSpPr>
          <p:cNvPr id="4" name="Slide Number Placeholder 3"/>
          <p:cNvSpPr>
            <a:spLocks noGrp="1"/>
          </p:cNvSpPr>
          <p:nvPr>
            <p:ph type="sldNum" sz="quarter" idx="5"/>
          </p:nvPr>
        </p:nvSpPr>
        <p:spPr/>
        <p:txBody>
          <a:bodyPr/>
          <a:lstStyle/>
          <a:p>
            <a:fld id="{D4B9A9E5-4F7F-4A7D-9DE1-899232329269}" type="slidenum">
              <a:rPr lang="en-US" smtClean="0"/>
              <a:t>7</a:t>
            </a:fld>
            <a:endParaRPr lang="en-US" dirty="0"/>
          </a:p>
        </p:txBody>
      </p:sp>
    </p:spTree>
    <p:extLst>
      <p:ext uri="{BB962C8B-B14F-4D97-AF65-F5344CB8AC3E}">
        <p14:creationId xmlns:p14="http://schemas.microsoft.com/office/powerpoint/2010/main" val="1133608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talk try to define the action, reward, and states for each of these situations. In a game of chess, you are sitting down with an opponent (which is the environment), your opponent makes a move and you only have only so many finite moves to counter that, which is your actions at any time t, after your opponent makes the move, you are in a new situation – that is your state, and based on what action you take, you will be either one step closer to winning or losing the game</a:t>
            </a:r>
          </a:p>
          <a:p>
            <a:endParaRPr lang="en-US" dirty="0"/>
          </a:p>
          <a:p>
            <a:endParaRPr lang="en-US" dirty="0"/>
          </a:p>
          <a:p>
            <a:r>
              <a:rPr lang="en-US" dirty="0"/>
              <a:t>Next, we will transition to see mathematically how do we formulate these actions, rewards, and states in a logical way to implement our Reinforcement Learning algorithm</a:t>
            </a:r>
          </a:p>
        </p:txBody>
      </p:sp>
      <p:sp>
        <p:nvSpPr>
          <p:cNvPr id="4" name="Slide Number Placeholder 3"/>
          <p:cNvSpPr>
            <a:spLocks noGrp="1"/>
          </p:cNvSpPr>
          <p:nvPr>
            <p:ph type="sldNum" sz="quarter" idx="5"/>
          </p:nvPr>
        </p:nvSpPr>
        <p:spPr/>
        <p:txBody>
          <a:bodyPr/>
          <a:lstStyle/>
          <a:p>
            <a:fld id="{D4B9A9E5-4F7F-4A7D-9DE1-899232329269}" type="slidenum">
              <a:rPr lang="en-US" smtClean="0"/>
              <a:t>8</a:t>
            </a:fld>
            <a:endParaRPr lang="en-US" dirty="0"/>
          </a:p>
        </p:txBody>
      </p:sp>
    </p:spTree>
    <p:extLst>
      <p:ext uri="{BB962C8B-B14F-4D97-AF65-F5344CB8AC3E}">
        <p14:creationId xmlns:p14="http://schemas.microsoft.com/office/powerpoint/2010/main" val="66466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how transitions are typically defined between states and for this we leverage the Markov Property –</a:t>
            </a:r>
          </a:p>
          <a:p>
            <a:r>
              <a:rPr lang="en-US" dirty="0"/>
              <a:t>The Markov property states that Future is independent …. The equation means that the transition from state St to St+1 is entirely independent of the past </a:t>
            </a:r>
          </a:p>
          <a:p>
            <a:r>
              <a:rPr lang="en-US" dirty="0"/>
              <a:t>Intuitively meaning that our current state already captures the information of past states</a:t>
            </a:r>
          </a:p>
          <a:p>
            <a:endParaRPr lang="en-US" dirty="0"/>
          </a:p>
          <a:p>
            <a:r>
              <a:rPr lang="en-US" dirty="0"/>
              <a:t>And every transition thus is a probabilistic function of where your agent could go next </a:t>
            </a:r>
          </a:p>
        </p:txBody>
      </p:sp>
      <p:sp>
        <p:nvSpPr>
          <p:cNvPr id="4" name="Slide Number Placeholder 3"/>
          <p:cNvSpPr>
            <a:spLocks noGrp="1"/>
          </p:cNvSpPr>
          <p:nvPr>
            <p:ph type="sldNum" sz="quarter" idx="5"/>
          </p:nvPr>
        </p:nvSpPr>
        <p:spPr/>
        <p:txBody>
          <a:bodyPr/>
          <a:lstStyle/>
          <a:p>
            <a:fld id="{D4B9A9E5-4F7F-4A7D-9DE1-899232329269}" type="slidenum">
              <a:rPr lang="en-US" smtClean="0"/>
              <a:t>9</a:t>
            </a:fld>
            <a:endParaRPr lang="en-US" dirty="0"/>
          </a:p>
        </p:txBody>
      </p:sp>
    </p:spTree>
    <p:extLst>
      <p:ext uri="{BB962C8B-B14F-4D97-AF65-F5344CB8AC3E}">
        <p14:creationId xmlns:p14="http://schemas.microsoft.com/office/powerpoint/2010/main" val="802817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transitions between states can really be defined as a matrix where each row represents the probability of going from </a:t>
            </a:r>
          </a:p>
        </p:txBody>
      </p:sp>
      <p:sp>
        <p:nvSpPr>
          <p:cNvPr id="4" name="Slide Number Placeholder 3"/>
          <p:cNvSpPr>
            <a:spLocks noGrp="1"/>
          </p:cNvSpPr>
          <p:nvPr>
            <p:ph type="sldNum" sz="quarter" idx="5"/>
          </p:nvPr>
        </p:nvSpPr>
        <p:spPr/>
        <p:txBody>
          <a:bodyPr/>
          <a:lstStyle/>
          <a:p>
            <a:fld id="{D4B9A9E5-4F7F-4A7D-9DE1-899232329269}" type="slidenum">
              <a:rPr lang="en-US" smtClean="0"/>
              <a:t>10</a:t>
            </a:fld>
            <a:endParaRPr lang="en-US" dirty="0"/>
          </a:p>
        </p:txBody>
      </p:sp>
    </p:spTree>
    <p:extLst>
      <p:ext uri="{BB962C8B-B14F-4D97-AF65-F5344CB8AC3E}">
        <p14:creationId xmlns:p14="http://schemas.microsoft.com/office/powerpoint/2010/main" val="231182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understood how Markov property defined the dynamics of a state transition, but reinforcement learning is all about maximizing the reward for a specific task. So let’s add reward to the Markov chain which gives us the Markov Reward Process.</a:t>
            </a:r>
          </a:p>
          <a:p>
            <a:endParaRPr lang="en-US" dirty="0"/>
          </a:p>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11</a:t>
            </a:fld>
            <a:endParaRPr lang="en-US" dirty="0"/>
          </a:p>
        </p:txBody>
      </p:sp>
    </p:spTree>
    <p:extLst>
      <p:ext uri="{BB962C8B-B14F-4D97-AF65-F5344CB8AC3E}">
        <p14:creationId xmlns:p14="http://schemas.microsoft.com/office/powerpoint/2010/main" val="2303466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3F8CF-540C-0A9C-D3C9-9A7C6320F4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C3E791-91AB-E1BA-4F08-03DB1EF74B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BE0D5D-364A-3774-EB20-98DA690EE663}"/>
              </a:ext>
            </a:extLst>
          </p:cNvPr>
          <p:cNvSpPr>
            <a:spLocks noGrp="1"/>
          </p:cNvSpPr>
          <p:nvPr>
            <p:ph type="dt" sz="half" idx="10"/>
          </p:nvPr>
        </p:nvSpPr>
        <p:spPr/>
        <p:txBody>
          <a:bodyPr/>
          <a:lstStyle/>
          <a:p>
            <a:fld id="{DD12C5E7-D2B0-4F06-9A8B-188F17334D41}" type="datetimeFigureOut">
              <a:rPr lang="en-US" smtClean="0"/>
              <a:t>4/21/2022</a:t>
            </a:fld>
            <a:endParaRPr lang="en-US"/>
          </a:p>
        </p:txBody>
      </p:sp>
      <p:sp>
        <p:nvSpPr>
          <p:cNvPr id="5" name="Footer Placeholder 4">
            <a:extLst>
              <a:ext uri="{FF2B5EF4-FFF2-40B4-BE49-F238E27FC236}">
                <a16:creationId xmlns:a16="http://schemas.microsoft.com/office/drawing/2014/main" id="{C2B8DEBC-36C3-C24A-F426-B82EE8AC0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F64AF-99B3-A7EE-CC1D-F999D772C99E}"/>
              </a:ext>
            </a:extLst>
          </p:cNvPr>
          <p:cNvSpPr>
            <a:spLocks noGrp="1"/>
          </p:cNvSpPr>
          <p:nvPr>
            <p:ph type="sldNum" sz="quarter" idx="12"/>
          </p:nvPr>
        </p:nvSpPr>
        <p:spPr/>
        <p:txBody>
          <a:bodyPr/>
          <a:lstStyle/>
          <a:p>
            <a:fld id="{7F39DE0E-5E59-41A5-B478-26DBF125E894}" type="slidenum">
              <a:rPr lang="en-US" smtClean="0"/>
              <a:t>‹#›</a:t>
            </a:fld>
            <a:endParaRPr lang="en-US"/>
          </a:p>
        </p:txBody>
      </p:sp>
    </p:spTree>
    <p:extLst>
      <p:ext uri="{BB962C8B-B14F-4D97-AF65-F5344CB8AC3E}">
        <p14:creationId xmlns:p14="http://schemas.microsoft.com/office/powerpoint/2010/main" val="410279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0746-A12E-E045-76D4-64DB2D68F1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A2B8A7-DB35-B9F0-B45F-8E650D964D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EDC79E-17A8-5308-867F-44029E0B2E3D}"/>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847345E2-4E2D-46B4-852E-363BF7DE3D0C}"/>
              </a:ext>
            </a:extLst>
          </p:cNvPr>
          <p:cNvSpPr>
            <a:spLocks noGrp="1"/>
          </p:cNvSpPr>
          <p:nvPr>
            <p:ph type="ftr" sz="quarter" idx="11"/>
          </p:nvPr>
        </p:nvSpPr>
        <p:spPr/>
        <p:txBody>
          <a:bodyPr/>
          <a:lstStyle/>
          <a:p>
            <a:r>
              <a:rPr lang="en-US"/>
              <a:t>Pitch Deck</a:t>
            </a:r>
            <a:endParaRPr lang="en-US" dirty="0"/>
          </a:p>
        </p:txBody>
      </p:sp>
      <p:sp>
        <p:nvSpPr>
          <p:cNvPr id="6" name="Slide Number Placeholder 5">
            <a:extLst>
              <a:ext uri="{FF2B5EF4-FFF2-40B4-BE49-F238E27FC236}">
                <a16:creationId xmlns:a16="http://schemas.microsoft.com/office/drawing/2014/main" id="{3DCE57E3-7FB7-A53E-5995-F642F9C8B0CE}"/>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0293347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F98A7-9B80-F686-EE21-3B561286FA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7C0F8B-98BE-0D58-3B45-050A98C9E1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063B6-3D25-EA78-588E-BCAA5A0228D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4273900C-B610-F6FB-7A00-A647C0CD8CE4}"/>
              </a:ext>
            </a:extLst>
          </p:cNvPr>
          <p:cNvSpPr>
            <a:spLocks noGrp="1"/>
          </p:cNvSpPr>
          <p:nvPr>
            <p:ph type="ftr" sz="quarter" idx="11"/>
          </p:nvPr>
        </p:nvSpPr>
        <p:spPr/>
        <p:txBody>
          <a:bodyPr/>
          <a:lstStyle/>
          <a:p>
            <a:r>
              <a:rPr lang="en-US"/>
              <a:t>Pitch Deck</a:t>
            </a:r>
            <a:endParaRPr lang="en-US" dirty="0"/>
          </a:p>
        </p:txBody>
      </p:sp>
      <p:sp>
        <p:nvSpPr>
          <p:cNvPr id="6" name="Slide Number Placeholder 5">
            <a:extLst>
              <a:ext uri="{FF2B5EF4-FFF2-40B4-BE49-F238E27FC236}">
                <a16:creationId xmlns:a16="http://schemas.microsoft.com/office/drawing/2014/main" id="{FCAD4B35-144A-F819-1DF7-458987883C5C}"/>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48405400"/>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solidFill>
                  <a:schemeClr val="tx1">
                    <a:lumMod val="75000"/>
                    <a:lumOff val="25000"/>
                  </a:schemeClr>
                </a:solidFill>
              </a:defRPr>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solidFill>
                  <a:schemeClr val="tx1">
                    <a:lumMod val="75000"/>
                    <a:lumOff val="25000"/>
                  </a:schemeClr>
                </a:solidFill>
              </a:defRPr>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a:lstStyle>
            <a:lvl1pPr algn="l">
              <a:defRPr sz="900"/>
            </a:lvl1pPr>
          </a:lstStyle>
          <a:p>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47768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lumMod val="75000"/>
                    <a:lumOff val="25000"/>
                  </a:schemeClr>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18135116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tx1">
                    <a:lumMod val="75000"/>
                    <a:lumOff val="25000"/>
                  </a:schemeClr>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76386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lumMod val="75000"/>
                    <a:lumOff val="25000"/>
                  </a:schemeClr>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36443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2"/>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lumMod val="75000"/>
                    <a:lumOff val="25000"/>
                  </a:schemeClr>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tx1">
                    <a:lumMod val="75000"/>
                    <a:lumOff val="25000"/>
                  </a:schemeClr>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Graphic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11A0-684F-2B2E-D466-8B9B512614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1749D-AA4F-7668-4C11-BAA4C5AE47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EDA93-F63D-EC46-F261-8116EEE3E713}"/>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30AC6AC-8E8D-B88B-349F-F77B12C230A9}"/>
              </a:ext>
            </a:extLst>
          </p:cNvPr>
          <p:cNvSpPr>
            <a:spLocks noGrp="1"/>
          </p:cNvSpPr>
          <p:nvPr>
            <p:ph type="ftr" sz="quarter" idx="11"/>
          </p:nvPr>
        </p:nvSpPr>
        <p:spPr/>
        <p:txBody>
          <a:bodyPr/>
          <a:lstStyle/>
          <a:p>
            <a:r>
              <a:rPr lang="en-US"/>
              <a:t>Pitch Deck</a:t>
            </a:r>
            <a:endParaRPr lang="en-US" dirty="0"/>
          </a:p>
        </p:txBody>
      </p:sp>
      <p:sp>
        <p:nvSpPr>
          <p:cNvPr id="6" name="Slide Number Placeholder 5">
            <a:extLst>
              <a:ext uri="{FF2B5EF4-FFF2-40B4-BE49-F238E27FC236}">
                <a16:creationId xmlns:a16="http://schemas.microsoft.com/office/drawing/2014/main" id="{848EA571-1C69-C7B8-32C2-20E22B8C485F}"/>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36011640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DF58-2E3A-729F-CAAB-C43FE668A2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CFAEF-473E-B9BF-A954-4D47017C7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E0BE52-A9B5-007A-1A42-B9623353C03C}"/>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59B176B4-2DA7-C64C-3D44-3AF6CFDD5E36}"/>
              </a:ext>
            </a:extLst>
          </p:cNvPr>
          <p:cNvSpPr>
            <a:spLocks noGrp="1"/>
          </p:cNvSpPr>
          <p:nvPr>
            <p:ph type="ftr" sz="quarter" idx="11"/>
          </p:nvPr>
        </p:nvSpPr>
        <p:spPr/>
        <p:txBody>
          <a:bodyPr/>
          <a:lstStyle/>
          <a:p>
            <a:r>
              <a:rPr lang="en-US"/>
              <a:t>Pitch Deck</a:t>
            </a:r>
            <a:endParaRPr lang="en-US" dirty="0"/>
          </a:p>
        </p:txBody>
      </p:sp>
      <p:sp>
        <p:nvSpPr>
          <p:cNvPr id="6" name="Slide Number Placeholder 5">
            <a:extLst>
              <a:ext uri="{FF2B5EF4-FFF2-40B4-BE49-F238E27FC236}">
                <a16:creationId xmlns:a16="http://schemas.microsoft.com/office/drawing/2014/main" id="{11A37248-48BF-F3D4-904C-6D047734F8E1}"/>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6749087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9076-09C1-9605-93DE-8E4F34CB97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4C94C-CC37-74FB-3502-3EA6B00EB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21E93C-7605-32FF-D2CF-9A51BC7B78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548910-DBBE-A7D7-069B-25CFFFB059E3}"/>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51814AD-5E12-76AB-8B35-95400F453608}"/>
              </a:ext>
            </a:extLst>
          </p:cNvPr>
          <p:cNvSpPr>
            <a:spLocks noGrp="1"/>
          </p:cNvSpPr>
          <p:nvPr>
            <p:ph type="ftr" sz="quarter" idx="11"/>
          </p:nvPr>
        </p:nvSpPr>
        <p:spPr/>
        <p:txBody>
          <a:bodyPr/>
          <a:lstStyle/>
          <a:p>
            <a:r>
              <a:rPr lang="en-US"/>
              <a:t>Pitch Deck</a:t>
            </a:r>
            <a:endParaRPr lang="en-US" dirty="0"/>
          </a:p>
        </p:txBody>
      </p:sp>
      <p:sp>
        <p:nvSpPr>
          <p:cNvPr id="7" name="Slide Number Placeholder 6">
            <a:extLst>
              <a:ext uri="{FF2B5EF4-FFF2-40B4-BE49-F238E27FC236}">
                <a16:creationId xmlns:a16="http://schemas.microsoft.com/office/drawing/2014/main" id="{A5EC988E-5391-9EB5-8603-DC0B10D68FFE}"/>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5769688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7A25-74F0-F85D-BAC5-CB89A8675E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0C80C7-9088-F528-2F09-A38DC40D2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D060B1-8554-C221-24DB-87237145E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AEBF4A-186D-18D1-BC25-2D27FCAC08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A3D0CD-2D7D-D2BE-AC15-2EDFA31119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065FED-5C22-32F0-580C-5B6C4DD96762}"/>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DB31FC1B-C8B4-0160-E11E-45483B2399DA}"/>
              </a:ext>
            </a:extLst>
          </p:cNvPr>
          <p:cNvSpPr>
            <a:spLocks noGrp="1"/>
          </p:cNvSpPr>
          <p:nvPr>
            <p:ph type="ftr" sz="quarter" idx="11"/>
          </p:nvPr>
        </p:nvSpPr>
        <p:spPr/>
        <p:txBody>
          <a:bodyPr/>
          <a:lstStyle/>
          <a:p>
            <a:r>
              <a:rPr lang="en-US"/>
              <a:t>Pitch Deck</a:t>
            </a:r>
            <a:endParaRPr lang="en-US" dirty="0"/>
          </a:p>
        </p:txBody>
      </p:sp>
      <p:sp>
        <p:nvSpPr>
          <p:cNvPr id="9" name="Slide Number Placeholder 8">
            <a:extLst>
              <a:ext uri="{FF2B5EF4-FFF2-40B4-BE49-F238E27FC236}">
                <a16:creationId xmlns:a16="http://schemas.microsoft.com/office/drawing/2014/main" id="{437D73FA-5479-2BE1-74D1-F3492F550DB4}"/>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50097491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94DBD-5B0D-9CF2-D49D-854F22F2F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569D44-E4B6-C281-B8E9-22AF52B407B4}"/>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D0F75FAA-AF8A-3287-AC5E-7585D0513DAF}"/>
              </a:ext>
            </a:extLst>
          </p:cNvPr>
          <p:cNvSpPr>
            <a:spLocks noGrp="1"/>
          </p:cNvSpPr>
          <p:nvPr>
            <p:ph type="ftr" sz="quarter" idx="11"/>
          </p:nvPr>
        </p:nvSpPr>
        <p:spPr/>
        <p:txBody>
          <a:bodyPr/>
          <a:lstStyle/>
          <a:p>
            <a:r>
              <a:rPr lang="en-US"/>
              <a:t>Pitch Deck</a:t>
            </a:r>
            <a:endParaRPr lang="en-US" dirty="0"/>
          </a:p>
        </p:txBody>
      </p:sp>
      <p:sp>
        <p:nvSpPr>
          <p:cNvPr id="5" name="Slide Number Placeholder 4">
            <a:extLst>
              <a:ext uri="{FF2B5EF4-FFF2-40B4-BE49-F238E27FC236}">
                <a16:creationId xmlns:a16="http://schemas.microsoft.com/office/drawing/2014/main" id="{E5EF3C91-3104-4D3E-957B-9CB4944DEEE9}"/>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16035354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8DF0A7-4D17-458F-67D6-0B7C8EE1AE6C}"/>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17A88B43-9F1E-95C3-46A7-DBFE238C7712}"/>
              </a:ext>
            </a:extLst>
          </p:cNvPr>
          <p:cNvSpPr>
            <a:spLocks noGrp="1"/>
          </p:cNvSpPr>
          <p:nvPr>
            <p:ph type="ftr" sz="quarter" idx="11"/>
          </p:nvPr>
        </p:nvSpPr>
        <p:spPr/>
        <p:txBody>
          <a:bodyPr/>
          <a:lstStyle/>
          <a:p>
            <a:r>
              <a:rPr lang="en-US"/>
              <a:t>Pitch Deck</a:t>
            </a:r>
            <a:endParaRPr lang="en-US" dirty="0"/>
          </a:p>
        </p:txBody>
      </p:sp>
      <p:sp>
        <p:nvSpPr>
          <p:cNvPr id="4" name="Slide Number Placeholder 3">
            <a:extLst>
              <a:ext uri="{FF2B5EF4-FFF2-40B4-BE49-F238E27FC236}">
                <a16:creationId xmlns:a16="http://schemas.microsoft.com/office/drawing/2014/main" id="{8DFD551E-2B5A-1D53-DE55-3B509097B2F6}"/>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0387741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DD31-3766-769B-154D-BD431948E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6EEE18-E5E4-9A6F-1950-9BE19E887B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AF5D44-B32A-3B89-EBE8-D6CC9A9972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5D13A-890A-C6FA-1D5C-75228D94C3C4}"/>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D7594ED-0A5E-A24F-ECAC-754BC4DA1C4B}"/>
              </a:ext>
            </a:extLst>
          </p:cNvPr>
          <p:cNvSpPr>
            <a:spLocks noGrp="1"/>
          </p:cNvSpPr>
          <p:nvPr>
            <p:ph type="ftr" sz="quarter" idx="11"/>
          </p:nvPr>
        </p:nvSpPr>
        <p:spPr/>
        <p:txBody>
          <a:bodyPr/>
          <a:lstStyle/>
          <a:p>
            <a:r>
              <a:rPr lang="en-US"/>
              <a:t>Pitch Deck</a:t>
            </a:r>
            <a:endParaRPr lang="en-US" dirty="0"/>
          </a:p>
        </p:txBody>
      </p:sp>
      <p:sp>
        <p:nvSpPr>
          <p:cNvPr id="7" name="Slide Number Placeholder 6">
            <a:extLst>
              <a:ext uri="{FF2B5EF4-FFF2-40B4-BE49-F238E27FC236}">
                <a16:creationId xmlns:a16="http://schemas.microsoft.com/office/drawing/2014/main" id="{B1D78007-832F-E07C-6982-86153CD2A131}"/>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49204461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A73C-C695-53E2-9378-C30494A98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7BBC50-B234-C95A-037F-57FAF0741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8BE331-DBF5-A3B0-0466-07229C698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CBD68B-AB29-77CE-8ECF-23806F556323}"/>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1A386BC9-7C7A-3A7C-E594-ED6375CCE196}"/>
              </a:ext>
            </a:extLst>
          </p:cNvPr>
          <p:cNvSpPr>
            <a:spLocks noGrp="1"/>
          </p:cNvSpPr>
          <p:nvPr>
            <p:ph type="ftr" sz="quarter" idx="11"/>
          </p:nvPr>
        </p:nvSpPr>
        <p:spPr/>
        <p:txBody>
          <a:bodyPr/>
          <a:lstStyle/>
          <a:p>
            <a:r>
              <a:rPr lang="en-US"/>
              <a:t>Pitch Deck</a:t>
            </a:r>
            <a:endParaRPr lang="en-US" dirty="0"/>
          </a:p>
        </p:txBody>
      </p:sp>
      <p:sp>
        <p:nvSpPr>
          <p:cNvPr id="7" name="Slide Number Placeholder 6">
            <a:extLst>
              <a:ext uri="{FF2B5EF4-FFF2-40B4-BE49-F238E27FC236}">
                <a16:creationId xmlns:a16="http://schemas.microsoft.com/office/drawing/2014/main" id="{9D97E1D6-5861-8F4C-DF01-7CE34A659F8D}"/>
              </a:ext>
            </a:extLst>
          </p:cNvPr>
          <p:cNvSpPr>
            <a:spLocks noGrp="1"/>
          </p:cNvSpPr>
          <p:nvPr>
            <p:ph type="sldNum" sz="quarter" idx="12"/>
          </p:nvPr>
        </p:nvSpPr>
        <p:spPr/>
        <p:txBody>
          <a:body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25729998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088BE-1F96-A904-129D-72C3DDB3BA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0BF7A-8A8F-0398-05F7-AEC957B9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D4517-BF6B-9525-5D02-0CE4BEF64C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89E808F8-3258-C9C9-ED57-A05B77BA39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Pitch Deck</a:t>
            </a:r>
            <a:endParaRPr lang="en-US" dirty="0"/>
          </a:p>
        </p:txBody>
      </p:sp>
      <p:sp>
        <p:nvSpPr>
          <p:cNvPr id="6" name="Slide Number Placeholder 5">
            <a:extLst>
              <a:ext uri="{FF2B5EF4-FFF2-40B4-BE49-F238E27FC236}">
                <a16:creationId xmlns:a16="http://schemas.microsoft.com/office/drawing/2014/main" id="{27460FD1-97D6-D23C-99C9-4B1179ED93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8078087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5" r:id="rId12"/>
    <p:sldLayoutId id="2147483716" r:id="rId13"/>
    <p:sldLayoutId id="2147483718" r:id="rId14"/>
    <p:sldLayoutId id="2147483719" r:id="rId15"/>
    <p:sldLayoutId id="2147483688"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4.svg"/><Relationship Id="rId11" Type="http://schemas.openxmlformats.org/officeDocument/2006/relationships/image" Target="../media/image49.sv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svg"/><Relationship Id="rId9"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4.svg"/><Relationship Id="rId11" Type="http://schemas.openxmlformats.org/officeDocument/2006/relationships/image" Target="../media/image49.sv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sv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5.svg"/><Relationship Id="rId5" Type="http://schemas.openxmlformats.org/officeDocument/2006/relationships/image" Target="../media/image54.png"/><Relationship Id="rId10" Type="http://schemas.openxmlformats.org/officeDocument/2006/relationships/image" Target="../media/image37.svg"/><Relationship Id="rId4" Type="http://schemas.openxmlformats.org/officeDocument/2006/relationships/image" Target="../media/image53.sv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67.svg"/></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67.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77.sv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77.svg"/></Relationships>
</file>

<file path=ppt/slides/_rels/slide3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77.sv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7.sv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79.sv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88.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1.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3.xml"/><Relationship Id="rId5" Type="http://schemas.openxmlformats.org/officeDocument/2006/relationships/image" Target="../media/image95.svg"/><Relationship Id="rId4" Type="http://schemas.openxmlformats.org/officeDocument/2006/relationships/image" Target="../media/image94.png"/></Relationships>
</file>

<file path=ppt/slides/_rels/slide45.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learning.oreilly.com/library/view/deep-reinforcement-learning/9781484268094/html/502835_1_En_6_Chapter.xhtml" TargetMode="External"/><Relationship Id="rId2" Type="http://schemas.openxmlformats.org/officeDocument/2006/relationships/hyperlink" Target="https://www.nature.com/articles/nature14236" TargetMode="External"/><Relationship Id="rId1" Type="http://schemas.openxmlformats.org/officeDocument/2006/relationships/slideLayout" Target="../slideLayouts/slideLayout2.xml"/><Relationship Id="rId5" Type="http://schemas.openxmlformats.org/officeDocument/2006/relationships/hyperlink" Target="https://stanford.edu/~ashlearn/RLForFinanceBook/MultiArmedBandits.pdf" TargetMode="External"/><Relationship Id="rId4" Type="http://schemas.openxmlformats.org/officeDocument/2006/relationships/hyperlink" Target="https://julien-vitay.net/deeprl/DeepRL.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rxiv.org/pdf/1802.04064.pdf" TargetMode="External"/><Relationship Id="rId2" Type="http://schemas.openxmlformats.org/officeDocument/2006/relationships/hyperlink" Target="https://github.com/Mathtodon/Contextual_Bandits_Tre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p:txBody>
          <a:bodyPr/>
          <a:lstStyle/>
          <a:p>
            <a:r>
              <a:rPr lang="en-US" dirty="0"/>
              <a:t>DEEP REINFORCEMENT LEARNING</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p:txBody>
          <a:bodyPr>
            <a:normAutofit/>
          </a:bodyPr>
          <a:lstStyle/>
          <a:p>
            <a:r>
              <a:rPr lang="en-US" sz="1800" dirty="0"/>
              <a:t>RESHMI GHOSH,</a:t>
            </a:r>
          </a:p>
          <a:p>
            <a:r>
              <a:rPr lang="en-US" sz="1800" dirty="0"/>
              <a:t>DATA AND APPLIED SCIENTIST II, MICROSOFT</a:t>
            </a:r>
          </a:p>
          <a:p>
            <a:endParaRPr lang="en-US" dirty="0"/>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784A-9182-B602-181D-74641F15A874}"/>
              </a:ext>
            </a:extLst>
          </p:cNvPr>
          <p:cNvSpPr>
            <a:spLocks noGrp="1"/>
          </p:cNvSpPr>
          <p:nvPr>
            <p:ph type="title"/>
          </p:nvPr>
        </p:nvSpPr>
        <p:spPr>
          <a:xfrm>
            <a:off x="349827" y="266193"/>
            <a:ext cx="10515600" cy="1325563"/>
          </a:xfrm>
        </p:spPr>
        <p:txBody>
          <a:bodyPr>
            <a:normAutofit/>
          </a:bodyPr>
          <a:lstStyle/>
          <a:p>
            <a:r>
              <a:rPr lang="en-US" sz="3600" dirty="0"/>
              <a:t>Markov Property</a:t>
            </a:r>
          </a:p>
        </p:txBody>
      </p:sp>
      <p:sp>
        <p:nvSpPr>
          <p:cNvPr id="3" name="Content Placeholder 2">
            <a:extLst>
              <a:ext uri="{FF2B5EF4-FFF2-40B4-BE49-F238E27FC236}">
                <a16:creationId xmlns:a16="http://schemas.microsoft.com/office/drawing/2014/main" id="{71781CBF-9895-4DF1-A19D-EE385BC71642}"/>
              </a:ext>
            </a:extLst>
          </p:cNvPr>
          <p:cNvSpPr>
            <a:spLocks noGrp="1"/>
          </p:cNvSpPr>
          <p:nvPr>
            <p:ph idx="1"/>
          </p:nvPr>
        </p:nvSpPr>
        <p:spPr>
          <a:xfrm>
            <a:off x="526472" y="1577687"/>
            <a:ext cx="10515600" cy="4351338"/>
          </a:xfrm>
        </p:spPr>
        <p:txBody>
          <a:bodyPr>
            <a:normAutofit/>
          </a:bodyPr>
          <a:lstStyle/>
          <a:p>
            <a:r>
              <a:rPr lang="en-US" sz="1900" dirty="0"/>
              <a:t>AI must be able to deal with series of tasks and reach a goal</a:t>
            </a:r>
          </a:p>
          <a:p>
            <a:pPr marL="0" indent="0">
              <a:buNone/>
            </a:pPr>
            <a:endParaRPr lang="en-US" dirty="0"/>
          </a:p>
          <a:p>
            <a:pPr marL="0" indent="0">
              <a:buNone/>
            </a:pPr>
            <a:endParaRPr lang="en-US" dirty="0"/>
          </a:p>
          <a:p>
            <a:pPr marL="0" indent="0">
              <a:buNone/>
            </a:pPr>
            <a:endParaRPr lang="en-US" dirty="0"/>
          </a:p>
          <a:p>
            <a:endParaRPr lang="en-US" sz="2200" dirty="0"/>
          </a:p>
        </p:txBody>
      </p:sp>
      <p:sp>
        <p:nvSpPr>
          <p:cNvPr id="6" name="Slide Number Placeholder 5">
            <a:extLst>
              <a:ext uri="{FF2B5EF4-FFF2-40B4-BE49-F238E27FC236}">
                <a16:creationId xmlns:a16="http://schemas.microsoft.com/office/drawing/2014/main" id="{6605CBB7-E7E3-0BC5-8BE9-3BA5F533AE87}"/>
              </a:ext>
            </a:extLst>
          </p:cNvPr>
          <p:cNvSpPr>
            <a:spLocks noGrp="1"/>
          </p:cNvSpPr>
          <p:nvPr>
            <p:ph type="sldNum" sz="quarter" idx="12"/>
          </p:nvPr>
        </p:nvSpPr>
        <p:spPr/>
        <p:txBody>
          <a:bodyPr/>
          <a:lstStyle/>
          <a:p>
            <a:fld id="{B5CEABB6-07DC-46E8-9B57-56EC44A396E5}" type="slidenum">
              <a:rPr lang="en-US" smtClean="0"/>
              <a:pPr/>
              <a:t>10</a:t>
            </a:fld>
            <a:endParaRPr lang="en-US" dirty="0"/>
          </a:p>
        </p:txBody>
      </p:sp>
      <p:pic>
        <p:nvPicPr>
          <p:cNvPr id="5" name="Graphic 4" descr="Enter outline">
            <a:extLst>
              <a:ext uri="{FF2B5EF4-FFF2-40B4-BE49-F238E27FC236}">
                <a16:creationId xmlns:a16="http://schemas.microsoft.com/office/drawing/2014/main" id="{F55D5E9B-29B7-9FC1-2F94-D8B0EB7A5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96993" y="2117912"/>
            <a:ext cx="914400" cy="914400"/>
          </a:xfrm>
          <a:prstGeom prst="rect">
            <a:avLst/>
          </a:prstGeom>
        </p:spPr>
      </p:pic>
      <p:sp>
        <p:nvSpPr>
          <p:cNvPr id="7" name="TextBox 6">
            <a:extLst>
              <a:ext uri="{FF2B5EF4-FFF2-40B4-BE49-F238E27FC236}">
                <a16:creationId xmlns:a16="http://schemas.microsoft.com/office/drawing/2014/main" id="{4DC32E5D-A0DE-4E0F-8F23-7C129E9E5121}"/>
              </a:ext>
            </a:extLst>
          </p:cNvPr>
          <p:cNvSpPr txBox="1"/>
          <p:nvPr/>
        </p:nvSpPr>
        <p:spPr>
          <a:xfrm>
            <a:off x="4196706" y="2984116"/>
            <a:ext cx="914399" cy="369332"/>
          </a:xfrm>
          <a:prstGeom prst="rect">
            <a:avLst/>
          </a:prstGeom>
          <a:noFill/>
        </p:spPr>
        <p:txBody>
          <a:bodyPr wrap="square" rtlCol="0">
            <a:spAutoFit/>
          </a:bodyPr>
          <a:lstStyle/>
          <a:p>
            <a:r>
              <a:rPr lang="en-US" dirty="0" err="1"/>
              <a:t>state</a:t>
            </a:r>
            <a:r>
              <a:rPr lang="en-US" baseline="-25000" dirty="0" err="1"/>
              <a:t>n</a:t>
            </a:r>
            <a:endParaRPr lang="en-US" dirty="0"/>
          </a:p>
        </p:txBody>
      </p:sp>
      <p:cxnSp>
        <p:nvCxnSpPr>
          <p:cNvPr id="9" name="Straight Arrow Connector 8">
            <a:extLst>
              <a:ext uri="{FF2B5EF4-FFF2-40B4-BE49-F238E27FC236}">
                <a16:creationId xmlns:a16="http://schemas.microsoft.com/office/drawing/2014/main" id="{3B2E8971-5EDA-7918-3C91-CEE31A38A7E6}"/>
              </a:ext>
            </a:extLst>
          </p:cNvPr>
          <p:cNvCxnSpPr/>
          <p:nvPr/>
        </p:nvCxnSpPr>
        <p:spPr>
          <a:xfrm>
            <a:off x="2288038" y="2602006"/>
            <a:ext cx="1840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Exit outline">
            <a:extLst>
              <a:ext uri="{FF2B5EF4-FFF2-40B4-BE49-F238E27FC236}">
                <a16:creationId xmlns:a16="http://schemas.microsoft.com/office/drawing/2014/main" id="{BBAB32A3-80D1-152A-8475-74276FD22A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28247" y="2144806"/>
            <a:ext cx="914400" cy="914400"/>
          </a:xfrm>
          <a:prstGeom prst="rect">
            <a:avLst/>
          </a:prstGeom>
        </p:spPr>
      </p:pic>
      <p:sp>
        <p:nvSpPr>
          <p:cNvPr id="13" name="TextBox 12">
            <a:extLst>
              <a:ext uri="{FF2B5EF4-FFF2-40B4-BE49-F238E27FC236}">
                <a16:creationId xmlns:a16="http://schemas.microsoft.com/office/drawing/2014/main" id="{D1BF1D89-CB5C-CAEF-F27B-59FFF8A7ACC1}"/>
              </a:ext>
            </a:extLst>
          </p:cNvPr>
          <p:cNvSpPr txBox="1"/>
          <p:nvPr/>
        </p:nvSpPr>
        <p:spPr>
          <a:xfrm>
            <a:off x="1349394" y="3055650"/>
            <a:ext cx="914399" cy="369332"/>
          </a:xfrm>
          <a:prstGeom prst="rect">
            <a:avLst/>
          </a:prstGeom>
          <a:noFill/>
        </p:spPr>
        <p:txBody>
          <a:bodyPr wrap="square" rtlCol="0">
            <a:spAutoFit/>
          </a:bodyPr>
          <a:lstStyle/>
          <a:p>
            <a:r>
              <a:rPr lang="en-US" dirty="0"/>
              <a:t>state</a:t>
            </a:r>
            <a:r>
              <a:rPr lang="en-US" baseline="-25000" dirty="0"/>
              <a:t>1</a:t>
            </a:r>
            <a:endParaRPr lang="en-US" dirty="0"/>
          </a:p>
        </p:txBody>
      </p:sp>
      <p:sp>
        <p:nvSpPr>
          <p:cNvPr id="15" name="TextBox 14">
            <a:extLst>
              <a:ext uri="{FF2B5EF4-FFF2-40B4-BE49-F238E27FC236}">
                <a16:creationId xmlns:a16="http://schemas.microsoft.com/office/drawing/2014/main" id="{C4DC568E-300F-3D7A-A4DA-4223771C601D}"/>
              </a:ext>
            </a:extLst>
          </p:cNvPr>
          <p:cNvSpPr txBox="1"/>
          <p:nvPr/>
        </p:nvSpPr>
        <p:spPr>
          <a:xfrm>
            <a:off x="6354022" y="1951361"/>
            <a:ext cx="4036005" cy="646331"/>
          </a:xfrm>
          <a:prstGeom prst="rect">
            <a:avLst/>
          </a:prstGeom>
          <a:noFill/>
        </p:spPr>
        <p:txBody>
          <a:bodyPr wrap="square" rtlCol="0">
            <a:spAutoFit/>
          </a:bodyPr>
          <a:lstStyle/>
          <a:p>
            <a:endParaRPr lang="en-US" dirty="0"/>
          </a:p>
          <a:p>
            <a:endParaRPr lang="en-US" dirty="0"/>
          </a:p>
        </p:txBody>
      </p:sp>
      <p:sp>
        <p:nvSpPr>
          <p:cNvPr id="17" name="TextBox 16">
            <a:extLst>
              <a:ext uri="{FF2B5EF4-FFF2-40B4-BE49-F238E27FC236}">
                <a16:creationId xmlns:a16="http://schemas.microsoft.com/office/drawing/2014/main" id="{7B3D5053-930E-AD44-EFDD-B7CCC487AFA0}"/>
              </a:ext>
            </a:extLst>
          </p:cNvPr>
          <p:cNvSpPr txBox="1"/>
          <p:nvPr/>
        </p:nvSpPr>
        <p:spPr>
          <a:xfrm>
            <a:off x="833248" y="3798795"/>
            <a:ext cx="9720102" cy="2308324"/>
          </a:xfrm>
          <a:prstGeom prst="rect">
            <a:avLst/>
          </a:prstGeom>
          <a:noFill/>
        </p:spPr>
        <p:txBody>
          <a:bodyPr wrap="square" rtlCol="0">
            <a:spAutoFit/>
          </a:bodyPr>
          <a:lstStyle/>
          <a:p>
            <a:r>
              <a:rPr lang="en-US" dirty="0"/>
              <a:t>Transition probability: The probability that the agent will move from one state to another</a:t>
            </a:r>
          </a:p>
          <a:p>
            <a:endParaRPr lang="en-US" dirty="0"/>
          </a:p>
          <a:p>
            <a:r>
              <a:rPr lang="en-US" dirty="0"/>
              <a:t>From state S</a:t>
            </a:r>
            <a:r>
              <a:rPr lang="en-US" baseline="-25000" dirty="0"/>
              <a:t>t</a:t>
            </a:r>
            <a:r>
              <a:rPr lang="en-US" dirty="0"/>
              <a:t> to S</a:t>
            </a:r>
            <a:r>
              <a:rPr lang="en-US" baseline="-25000" dirty="0"/>
              <a:t>t+1</a:t>
            </a:r>
            <a:r>
              <a:rPr lang="en-US" dirty="0"/>
              <a:t>, the state transition probability is given by </a:t>
            </a:r>
            <a:r>
              <a:rPr lang="en-US" dirty="0" err="1"/>
              <a:t>P</a:t>
            </a:r>
            <a:r>
              <a:rPr lang="en-US" baseline="-25000" dirty="0" err="1"/>
              <a:t>ss’</a:t>
            </a:r>
            <a:r>
              <a:rPr lang="en-US" dirty="0"/>
              <a:t> = P(S</a:t>
            </a:r>
            <a:r>
              <a:rPr lang="en-US" baseline="-25000" dirty="0"/>
              <a:t>t+1 </a:t>
            </a:r>
            <a:r>
              <a:rPr lang="en-US" dirty="0"/>
              <a:t>= s</a:t>
            </a:r>
            <a:r>
              <a:rPr lang="en-US" baseline="30000" dirty="0"/>
              <a:t>’</a:t>
            </a:r>
            <a:r>
              <a:rPr lang="en-US" dirty="0"/>
              <a:t> | S</a:t>
            </a:r>
            <a:r>
              <a:rPr lang="en-US" baseline="-25000" dirty="0"/>
              <a:t>t</a:t>
            </a:r>
            <a:r>
              <a:rPr lang="en-US" dirty="0"/>
              <a:t> = s)</a:t>
            </a:r>
          </a:p>
          <a:p>
            <a:r>
              <a:rPr lang="en-US" dirty="0"/>
              <a:t>We can also define a state Transition probability matrix </a:t>
            </a:r>
          </a:p>
          <a:p>
            <a:endParaRPr lang="en-US" dirty="0"/>
          </a:p>
          <a:p>
            <a:endParaRPr lang="en-US" dirty="0"/>
          </a:p>
          <a:p>
            <a:endParaRPr lang="en-US" dirty="0"/>
          </a:p>
          <a:p>
            <a:r>
              <a:rPr lang="en-US" dirty="0"/>
              <a:t> </a:t>
            </a:r>
          </a:p>
        </p:txBody>
      </p:sp>
      <p:pic>
        <p:nvPicPr>
          <p:cNvPr id="8" name="Picture 7">
            <a:extLst>
              <a:ext uri="{FF2B5EF4-FFF2-40B4-BE49-F238E27FC236}">
                <a16:creationId xmlns:a16="http://schemas.microsoft.com/office/drawing/2014/main" id="{ECCFD3C7-CF81-3CC6-01E7-9677EE90498F}"/>
              </a:ext>
            </a:extLst>
          </p:cNvPr>
          <p:cNvPicPr>
            <a:picLocks noChangeAspect="1"/>
          </p:cNvPicPr>
          <p:nvPr/>
        </p:nvPicPr>
        <p:blipFill rotWithShape="1">
          <a:blip r:embed="rId7"/>
          <a:srcRect b="8507"/>
          <a:stretch/>
        </p:blipFill>
        <p:spPr>
          <a:xfrm>
            <a:off x="4003084" y="5020362"/>
            <a:ext cx="3562376" cy="1518550"/>
          </a:xfrm>
          <a:prstGeom prst="rect">
            <a:avLst/>
          </a:prstGeom>
        </p:spPr>
      </p:pic>
      <p:cxnSp>
        <p:nvCxnSpPr>
          <p:cNvPr id="10" name="Straight Arrow Connector 9">
            <a:extLst>
              <a:ext uri="{FF2B5EF4-FFF2-40B4-BE49-F238E27FC236}">
                <a16:creationId xmlns:a16="http://schemas.microsoft.com/office/drawing/2014/main" id="{7CED37D1-D5DE-EDAF-AC45-6132051F23CC}"/>
              </a:ext>
            </a:extLst>
          </p:cNvPr>
          <p:cNvCxnSpPr/>
          <p:nvPr/>
        </p:nvCxnSpPr>
        <p:spPr>
          <a:xfrm>
            <a:off x="7273255" y="5335398"/>
            <a:ext cx="15267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C4C04E9-0FE3-7DF3-BA87-7065295B8230}"/>
              </a:ext>
            </a:extLst>
          </p:cNvPr>
          <p:cNvSpPr txBox="1"/>
          <p:nvPr/>
        </p:nvSpPr>
        <p:spPr>
          <a:xfrm>
            <a:off x="8832879" y="4853311"/>
            <a:ext cx="2298642" cy="1754326"/>
          </a:xfrm>
          <a:prstGeom prst="rect">
            <a:avLst/>
          </a:prstGeom>
          <a:noFill/>
        </p:spPr>
        <p:txBody>
          <a:bodyPr wrap="square" rtlCol="0">
            <a:spAutoFit/>
          </a:bodyPr>
          <a:lstStyle/>
          <a:p>
            <a:r>
              <a:rPr lang="en-US" dirty="0">
                <a:solidFill>
                  <a:srgbClr val="C00000"/>
                </a:solidFill>
              </a:rPr>
              <a:t>Each row represents the probability from moving from current state/original state</a:t>
            </a:r>
          </a:p>
          <a:p>
            <a:endParaRPr lang="en-US" dirty="0">
              <a:solidFill>
                <a:srgbClr val="C00000"/>
              </a:solidFill>
            </a:endParaRPr>
          </a:p>
          <a:p>
            <a:r>
              <a:rPr lang="en-US" dirty="0">
                <a:solidFill>
                  <a:srgbClr val="C00000"/>
                </a:solidFill>
              </a:rPr>
              <a:t>Sum of each row = 1</a:t>
            </a:r>
          </a:p>
        </p:txBody>
      </p:sp>
    </p:spTree>
    <p:extLst>
      <p:ext uri="{BB962C8B-B14F-4D97-AF65-F5344CB8AC3E}">
        <p14:creationId xmlns:p14="http://schemas.microsoft.com/office/powerpoint/2010/main" val="314953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784A-9182-B602-181D-74641F15A874}"/>
              </a:ext>
            </a:extLst>
          </p:cNvPr>
          <p:cNvSpPr>
            <a:spLocks noGrp="1"/>
          </p:cNvSpPr>
          <p:nvPr>
            <p:ph type="title"/>
          </p:nvPr>
        </p:nvSpPr>
        <p:spPr>
          <a:xfrm>
            <a:off x="349827" y="266193"/>
            <a:ext cx="10515600" cy="1325563"/>
          </a:xfrm>
        </p:spPr>
        <p:txBody>
          <a:bodyPr>
            <a:normAutofit/>
          </a:bodyPr>
          <a:lstStyle/>
          <a:p>
            <a:r>
              <a:rPr lang="en-US" sz="3600" dirty="0"/>
              <a:t>Markov Reward Process</a:t>
            </a:r>
          </a:p>
        </p:txBody>
      </p:sp>
      <p:sp>
        <p:nvSpPr>
          <p:cNvPr id="3" name="Content Placeholder 2">
            <a:extLst>
              <a:ext uri="{FF2B5EF4-FFF2-40B4-BE49-F238E27FC236}">
                <a16:creationId xmlns:a16="http://schemas.microsoft.com/office/drawing/2014/main" id="{71781CBF-9895-4DF1-A19D-EE385BC71642}"/>
              </a:ext>
            </a:extLst>
          </p:cNvPr>
          <p:cNvSpPr>
            <a:spLocks noGrp="1"/>
          </p:cNvSpPr>
          <p:nvPr>
            <p:ph idx="1"/>
          </p:nvPr>
        </p:nvSpPr>
        <p:spPr>
          <a:xfrm>
            <a:off x="526472" y="1577687"/>
            <a:ext cx="10515600" cy="4351338"/>
          </a:xfrm>
        </p:spPr>
        <p:txBody>
          <a:bodyPr>
            <a:normAutofit/>
          </a:bodyPr>
          <a:lstStyle/>
          <a:p>
            <a:r>
              <a:rPr lang="en-US" sz="1900" dirty="0"/>
              <a:t>Mathematically</a:t>
            </a:r>
          </a:p>
          <a:p>
            <a:pPr marL="0" indent="0">
              <a:buNone/>
            </a:pPr>
            <a:endParaRPr lang="en-US" dirty="0"/>
          </a:p>
          <a:p>
            <a:pPr marL="0" indent="0">
              <a:buNone/>
            </a:pPr>
            <a:endParaRPr lang="en-US" dirty="0"/>
          </a:p>
          <a:p>
            <a:pPr marL="0" indent="0">
              <a:buNone/>
            </a:pPr>
            <a:endParaRPr lang="en-US" dirty="0"/>
          </a:p>
          <a:p>
            <a:endParaRPr lang="en-US" sz="2200" dirty="0"/>
          </a:p>
        </p:txBody>
      </p:sp>
      <p:sp>
        <p:nvSpPr>
          <p:cNvPr id="6" name="Slide Number Placeholder 5">
            <a:extLst>
              <a:ext uri="{FF2B5EF4-FFF2-40B4-BE49-F238E27FC236}">
                <a16:creationId xmlns:a16="http://schemas.microsoft.com/office/drawing/2014/main" id="{6605CBB7-E7E3-0BC5-8BE9-3BA5F533AE87}"/>
              </a:ext>
            </a:extLst>
          </p:cNvPr>
          <p:cNvSpPr>
            <a:spLocks noGrp="1"/>
          </p:cNvSpPr>
          <p:nvPr>
            <p:ph type="sldNum" sz="quarter" idx="12"/>
          </p:nvPr>
        </p:nvSpPr>
        <p:spPr/>
        <p:txBody>
          <a:bodyPr/>
          <a:lstStyle/>
          <a:p>
            <a:fld id="{B5CEABB6-07DC-46E8-9B57-56EC44A396E5}" type="slidenum">
              <a:rPr lang="en-US" smtClean="0"/>
              <a:pPr/>
              <a:t>11</a:t>
            </a:fld>
            <a:endParaRPr lang="en-US" dirty="0"/>
          </a:p>
        </p:txBody>
      </p:sp>
      <p:pic>
        <p:nvPicPr>
          <p:cNvPr id="5" name="Graphic 4" descr="Podium with solid fill">
            <a:extLst>
              <a:ext uri="{FF2B5EF4-FFF2-40B4-BE49-F238E27FC236}">
                <a16:creationId xmlns:a16="http://schemas.microsoft.com/office/drawing/2014/main" id="{F55D5E9B-29B7-9FC1-2F94-D8B0EB7A5AE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flipH="1">
            <a:off x="1196993" y="2117912"/>
            <a:ext cx="914400" cy="914400"/>
          </a:xfrm>
          <a:prstGeom prst="rect">
            <a:avLst/>
          </a:prstGeom>
        </p:spPr>
      </p:pic>
      <p:sp>
        <p:nvSpPr>
          <p:cNvPr id="13" name="TextBox 12">
            <a:extLst>
              <a:ext uri="{FF2B5EF4-FFF2-40B4-BE49-F238E27FC236}">
                <a16:creationId xmlns:a16="http://schemas.microsoft.com/office/drawing/2014/main" id="{D1BF1D89-CB5C-CAEF-F27B-59FFF8A7ACC1}"/>
              </a:ext>
            </a:extLst>
          </p:cNvPr>
          <p:cNvSpPr txBox="1"/>
          <p:nvPr/>
        </p:nvSpPr>
        <p:spPr>
          <a:xfrm>
            <a:off x="2649687" y="2467269"/>
            <a:ext cx="2207538" cy="369332"/>
          </a:xfrm>
          <a:prstGeom prst="rect">
            <a:avLst/>
          </a:prstGeom>
          <a:noFill/>
        </p:spPr>
        <p:txBody>
          <a:bodyPr wrap="square" rtlCol="0">
            <a:spAutoFit/>
          </a:bodyPr>
          <a:lstStyle/>
          <a:p>
            <a:r>
              <a:rPr lang="en-US" dirty="0"/>
              <a:t>R</a:t>
            </a:r>
            <a:r>
              <a:rPr lang="en-US" baseline="-25000" dirty="0"/>
              <a:t>s </a:t>
            </a:r>
            <a:r>
              <a:rPr lang="en-US" dirty="0"/>
              <a:t> = E[R</a:t>
            </a:r>
            <a:r>
              <a:rPr lang="en-US" baseline="-25000" dirty="0"/>
              <a:t>t+1</a:t>
            </a:r>
            <a:r>
              <a:rPr lang="en-US" dirty="0"/>
              <a:t> | S</a:t>
            </a:r>
            <a:r>
              <a:rPr lang="en-US" baseline="-25000" dirty="0"/>
              <a:t>t</a:t>
            </a:r>
            <a:r>
              <a:rPr lang="en-US" dirty="0"/>
              <a:t> ]</a:t>
            </a:r>
          </a:p>
        </p:txBody>
      </p:sp>
      <p:sp>
        <p:nvSpPr>
          <p:cNvPr id="15" name="TextBox 14">
            <a:extLst>
              <a:ext uri="{FF2B5EF4-FFF2-40B4-BE49-F238E27FC236}">
                <a16:creationId xmlns:a16="http://schemas.microsoft.com/office/drawing/2014/main" id="{C4DC568E-300F-3D7A-A4DA-4223771C601D}"/>
              </a:ext>
            </a:extLst>
          </p:cNvPr>
          <p:cNvSpPr txBox="1"/>
          <p:nvPr/>
        </p:nvSpPr>
        <p:spPr>
          <a:xfrm>
            <a:off x="5219292" y="2245452"/>
            <a:ext cx="4036005" cy="646331"/>
          </a:xfrm>
          <a:prstGeom prst="rect">
            <a:avLst/>
          </a:prstGeom>
          <a:noFill/>
        </p:spPr>
        <p:txBody>
          <a:bodyPr wrap="square" rtlCol="0">
            <a:spAutoFit/>
          </a:bodyPr>
          <a:lstStyle/>
          <a:p>
            <a:endParaRPr lang="en-US" dirty="0"/>
          </a:p>
          <a:p>
            <a:endParaRPr lang="en-US" dirty="0"/>
          </a:p>
        </p:txBody>
      </p:sp>
      <p:sp>
        <p:nvSpPr>
          <p:cNvPr id="17" name="TextBox 16">
            <a:extLst>
              <a:ext uri="{FF2B5EF4-FFF2-40B4-BE49-F238E27FC236}">
                <a16:creationId xmlns:a16="http://schemas.microsoft.com/office/drawing/2014/main" id="{7B3D5053-930E-AD44-EFDD-B7CCC487AFA0}"/>
              </a:ext>
            </a:extLst>
          </p:cNvPr>
          <p:cNvSpPr txBox="1"/>
          <p:nvPr/>
        </p:nvSpPr>
        <p:spPr>
          <a:xfrm>
            <a:off x="833248" y="3798795"/>
            <a:ext cx="9720102" cy="369332"/>
          </a:xfrm>
          <a:prstGeom prst="rect">
            <a:avLst/>
          </a:prstGeom>
          <a:noFill/>
        </p:spPr>
        <p:txBody>
          <a:bodyPr wrap="square" rtlCol="0">
            <a:spAutoFit/>
          </a:bodyPr>
          <a:lstStyle/>
          <a:p>
            <a:r>
              <a:rPr lang="en-US" dirty="0"/>
              <a:t> How much reward (R</a:t>
            </a:r>
            <a:r>
              <a:rPr lang="en-US" baseline="-25000" dirty="0"/>
              <a:t>s</a:t>
            </a:r>
            <a:r>
              <a:rPr lang="en-US" dirty="0"/>
              <a:t>) we get from a  particular state S</a:t>
            </a:r>
            <a:r>
              <a:rPr lang="en-US" baseline="-25000" dirty="0"/>
              <a:t>t</a:t>
            </a:r>
            <a:r>
              <a:rPr lang="en-US" dirty="0"/>
              <a:t> </a:t>
            </a:r>
          </a:p>
        </p:txBody>
      </p:sp>
    </p:spTree>
    <p:extLst>
      <p:ext uri="{BB962C8B-B14F-4D97-AF65-F5344CB8AC3E}">
        <p14:creationId xmlns:p14="http://schemas.microsoft.com/office/powerpoint/2010/main" val="2569543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784A-9182-B602-181D-74641F15A874}"/>
              </a:ext>
            </a:extLst>
          </p:cNvPr>
          <p:cNvSpPr>
            <a:spLocks noGrp="1"/>
          </p:cNvSpPr>
          <p:nvPr>
            <p:ph type="title"/>
          </p:nvPr>
        </p:nvSpPr>
        <p:spPr>
          <a:xfrm>
            <a:off x="349827" y="266193"/>
            <a:ext cx="10515600" cy="1325563"/>
          </a:xfrm>
        </p:spPr>
        <p:txBody>
          <a:bodyPr>
            <a:normAutofit/>
          </a:bodyPr>
          <a:lstStyle/>
          <a:p>
            <a:r>
              <a:rPr lang="en-US" sz="3600" dirty="0"/>
              <a:t>Markov Decision Process (MDP) – Model based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781CBF-9895-4DF1-A19D-EE385BC71642}"/>
                  </a:ext>
                </a:extLst>
              </p:cNvPr>
              <p:cNvSpPr>
                <a:spLocks noGrp="1"/>
              </p:cNvSpPr>
              <p:nvPr>
                <p:ph idx="1"/>
              </p:nvPr>
            </p:nvSpPr>
            <p:spPr>
              <a:xfrm>
                <a:off x="526472" y="1577687"/>
                <a:ext cx="10515600" cy="4351338"/>
              </a:xfrm>
            </p:spPr>
            <p:txBody>
              <a:bodyPr>
                <a:normAutofit/>
              </a:bodyPr>
              <a:lstStyle/>
              <a:p>
                <a:r>
                  <a:rPr lang="en-US" dirty="0"/>
                  <a:t>States </a:t>
                </a:r>
                <a14:m>
                  <m:oMath xmlns:m="http://schemas.openxmlformats.org/officeDocument/2006/math">
                    <m:r>
                      <a:rPr lang="en-US" i="1" dirty="0" smtClean="0">
                        <a:solidFill>
                          <a:schemeClr val="accent1"/>
                        </a:solidFill>
                        <a:latin typeface="Cambria Math" panose="02040503050406030204" pitchFamily="18" charset="0"/>
                      </a:rPr>
                      <m:t>𝑆</m:t>
                    </m:r>
                  </m:oMath>
                </a14:m>
                <a:endParaRPr lang="en-US" i="1" dirty="0">
                  <a:solidFill>
                    <a:schemeClr val="accent1"/>
                  </a:solidFill>
                </a:endParaRPr>
              </a:p>
              <a:p>
                <a:r>
                  <a:rPr lang="en-US" dirty="0"/>
                  <a:t>Actions</a:t>
                </a:r>
                <a14:m>
                  <m:oMath xmlns:m="http://schemas.openxmlformats.org/officeDocument/2006/math">
                    <m:r>
                      <a:rPr lang="en-US" i="1" dirty="0" smtClean="0">
                        <a:latin typeface="Cambria Math" panose="02040503050406030204" pitchFamily="18" charset="0"/>
                      </a:rPr>
                      <m:t> </m:t>
                    </m:r>
                    <m:r>
                      <a:rPr lang="en-US" i="1" dirty="0" smtClean="0">
                        <a:solidFill>
                          <a:schemeClr val="accent1"/>
                        </a:solidFill>
                        <a:latin typeface="Cambria Math" panose="02040503050406030204" pitchFamily="18" charset="0"/>
                      </a:rPr>
                      <m:t>𝐴</m:t>
                    </m:r>
                  </m:oMath>
                </a14:m>
                <a:r>
                  <a:rPr lang="en-US" dirty="0"/>
                  <a:t> </a:t>
                </a:r>
                <a:r>
                  <a:rPr lang="en-US" sz="1800" dirty="0"/>
                  <a:t>(not all actions possible in every state**)</a:t>
                </a:r>
              </a:p>
              <a:p>
                <a:r>
                  <a:rPr lang="en-US" dirty="0"/>
                  <a:t>Reward function </a:t>
                </a:r>
                <a14:m>
                  <m:oMath xmlns:m="http://schemas.openxmlformats.org/officeDocument/2006/math">
                    <m:r>
                      <a:rPr lang="en-US" i="1" dirty="0" smtClean="0">
                        <a:solidFill>
                          <a:schemeClr val="accent1"/>
                        </a:solidFill>
                        <a:latin typeface="Cambria Math" panose="02040503050406030204" pitchFamily="18" charset="0"/>
                      </a:rPr>
                      <m:t>𝑅</m:t>
                    </m:r>
                    <m:r>
                      <a:rPr lang="en-US" i="1" dirty="0" smtClean="0">
                        <a:solidFill>
                          <a:schemeClr val="accent1"/>
                        </a:solidFill>
                        <a:latin typeface="Cambria Math" panose="02040503050406030204" pitchFamily="18" charset="0"/>
                      </a:rPr>
                      <m:t>: </m:t>
                    </m:r>
                    <m:r>
                      <a:rPr lang="en-US" i="1" dirty="0" smtClean="0">
                        <a:solidFill>
                          <a:schemeClr val="accent1"/>
                        </a:solidFill>
                        <a:latin typeface="Cambria Math" panose="02040503050406030204" pitchFamily="18" charset="0"/>
                      </a:rPr>
                      <m:t>𝐴</m:t>
                    </m:r>
                    <m:r>
                      <a:rPr lang="en-US" i="1" dirty="0">
                        <a:solidFill>
                          <a:schemeClr val="accent1"/>
                        </a:solidFill>
                        <a:latin typeface="Cambria Math" panose="02040503050406030204" pitchFamily="18" charset="0"/>
                      </a:rPr>
                      <m:t> </m:t>
                    </m:r>
                    <m:r>
                      <a:rPr lang="en-US" b="0" i="1" dirty="0" smtClean="0">
                        <a:solidFill>
                          <a:schemeClr val="accent1"/>
                        </a:solidFill>
                        <a:latin typeface="Cambria Math" panose="02040503050406030204" pitchFamily="18" charset="0"/>
                      </a:rPr>
                      <m:t>𝑋</m:t>
                    </m:r>
                    <m:r>
                      <a:rPr lang="en-US" b="0" i="1" dirty="0" smtClean="0">
                        <a:solidFill>
                          <a:schemeClr val="accent1"/>
                        </a:solidFill>
                        <a:latin typeface="Cambria Math" panose="02040503050406030204" pitchFamily="18" charset="0"/>
                      </a:rPr>
                      <m:t> </m:t>
                    </m:r>
                    <m:r>
                      <a:rPr lang="en-US" i="1" dirty="0" smtClean="0">
                        <a:solidFill>
                          <a:schemeClr val="accent1"/>
                        </a:solidFill>
                        <a:latin typeface="Cambria Math" panose="02040503050406030204" pitchFamily="18" charset="0"/>
                      </a:rPr>
                      <m:t>𝑆</m:t>
                    </m:r>
                    <m:r>
                      <a:rPr lang="en-US" b="0" i="1" dirty="0" smtClean="0">
                        <a:solidFill>
                          <a:schemeClr val="accent1"/>
                        </a:solidFill>
                        <a:latin typeface="Cambria Math" panose="02040503050406030204" pitchFamily="18" charset="0"/>
                      </a:rPr>
                      <m:t> </m:t>
                    </m:r>
                    <m:r>
                      <a:rPr lang="en-US" i="1" dirty="0">
                        <a:solidFill>
                          <a:schemeClr val="accent1"/>
                        </a:solidFill>
                        <a:latin typeface="Cambria Math" panose="02040503050406030204" pitchFamily="18" charset="0"/>
                        <a:ea typeface="Cambria Math" panose="02040503050406030204" pitchFamily="18" charset="0"/>
                      </a:rPr>
                      <m:t>→</m:t>
                    </m:r>
                    <m:r>
                      <a:rPr lang="en-US" b="0" i="1" dirty="0" smtClean="0">
                        <a:solidFill>
                          <a:schemeClr val="accent1"/>
                        </a:solidFill>
                        <a:latin typeface="Cambria Math" panose="02040503050406030204" pitchFamily="18" charset="0"/>
                        <a:ea typeface="Cambria Math" panose="02040503050406030204" pitchFamily="18" charset="0"/>
                      </a:rPr>
                      <m:t>ℛ</m:t>
                    </m:r>
                    <m:r>
                      <a:rPr lang="en-US" i="1" dirty="0">
                        <a:solidFill>
                          <a:schemeClr val="accent1"/>
                        </a:solidFill>
                        <a:latin typeface="Cambria Math" panose="02040503050406030204" pitchFamily="18" charset="0"/>
                      </a:rPr>
                      <m:t> </m:t>
                    </m:r>
                  </m:oMath>
                </a14:m>
                <a:endParaRPr lang="en-US" dirty="0">
                  <a:solidFill>
                    <a:schemeClr val="accent1"/>
                  </a:solidFill>
                </a:endParaRPr>
              </a:p>
              <a:p>
                <a:r>
                  <a:rPr lang="en-US" dirty="0"/>
                  <a:t>Transition Probability Matrix</a:t>
                </a:r>
              </a:p>
              <a:p>
                <a:r>
                  <a:rPr lang="en-US" dirty="0"/>
                  <a:t>Sequence of interactions between agent and environment</a:t>
                </a:r>
              </a:p>
              <a:p>
                <a:pPr lvl="1"/>
                <a:r>
                  <a:rPr lang="en-US" dirty="0"/>
                  <a:t>s</a:t>
                </a:r>
                <a:r>
                  <a:rPr lang="en-US" baseline="-25000" dirty="0"/>
                  <a:t>1</a:t>
                </a:r>
                <a:r>
                  <a:rPr lang="en-US" dirty="0"/>
                  <a:t>, a</a:t>
                </a:r>
                <a:r>
                  <a:rPr lang="en-US" baseline="-25000" dirty="0"/>
                  <a:t>1</a:t>
                </a:r>
                <a:r>
                  <a:rPr lang="en-US" dirty="0"/>
                  <a:t>, R</a:t>
                </a:r>
                <a:r>
                  <a:rPr lang="en-US" baseline="-25000" dirty="0"/>
                  <a:t>1</a:t>
                </a:r>
                <a:r>
                  <a:rPr lang="en-US" dirty="0"/>
                  <a:t>, s</a:t>
                </a:r>
                <a:r>
                  <a:rPr lang="en-US" baseline="-25000" dirty="0"/>
                  <a:t>2</a:t>
                </a:r>
                <a:r>
                  <a:rPr lang="en-US" dirty="0"/>
                  <a:t>, a</a:t>
                </a:r>
                <a:r>
                  <a:rPr lang="en-US" baseline="-25000" dirty="0"/>
                  <a:t>2</a:t>
                </a:r>
                <a:r>
                  <a:rPr lang="en-US" dirty="0"/>
                  <a:t>, R</a:t>
                </a:r>
                <a:r>
                  <a:rPr lang="en-US" baseline="-25000" dirty="0"/>
                  <a:t>2</a:t>
                </a:r>
                <a:r>
                  <a:rPr lang="en-US" dirty="0"/>
                  <a:t>, …..</a:t>
                </a:r>
              </a:p>
            </p:txBody>
          </p:sp>
        </mc:Choice>
        <mc:Fallback xmlns="">
          <p:sp>
            <p:nvSpPr>
              <p:cNvPr id="3" name="Content Placeholder 2">
                <a:extLst>
                  <a:ext uri="{FF2B5EF4-FFF2-40B4-BE49-F238E27FC236}">
                    <a16:creationId xmlns:a16="http://schemas.microsoft.com/office/drawing/2014/main" id="{71781CBF-9895-4DF1-A19D-EE385BC71642}"/>
                  </a:ext>
                </a:extLst>
              </p:cNvPr>
              <p:cNvSpPr>
                <a:spLocks noGrp="1" noRot="1" noChangeAspect="1" noMove="1" noResize="1" noEditPoints="1" noAdjustHandles="1" noChangeArrowheads="1" noChangeShapeType="1" noTextEdit="1"/>
              </p:cNvSpPr>
              <p:nvPr>
                <p:ph idx="1"/>
              </p:nvPr>
            </p:nvSpPr>
            <p:spPr>
              <a:xfrm>
                <a:off x="526472" y="1577687"/>
                <a:ext cx="10515600" cy="4351338"/>
              </a:xfrm>
              <a:blipFill>
                <a:blip r:embed="rId3"/>
                <a:stretch>
                  <a:fillRect l="-1043" t="-2381"/>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6605CBB7-E7E3-0BC5-8BE9-3BA5F533AE87}"/>
              </a:ext>
            </a:extLst>
          </p:cNvPr>
          <p:cNvSpPr>
            <a:spLocks noGrp="1"/>
          </p:cNvSpPr>
          <p:nvPr>
            <p:ph type="sldNum" sz="quarter" idx="12"/>
          </p:nvPr>
        </p:nvSpPr>
        <p:spPr/>
        <p:txBody>
          <a:bodyPr/>
          <a:lstStyle/>
          <a:p>
            <a:fld id="{B5CEABB6-07DC-46E8-9B57-56EC44A396E5}" type="slidenum">
              <a:rPr lang="en-US" smtClean="0"/>
              <a:pPr/>
              <a:t>12</a:t>
            </a:fld>
            <a:endParaRPr lang="en-US" dirty="0"/>
          </a:p>
        </p:txBody>
      </p:sp>
    </p:spTree>
    <p:extLst>
      <p:ext uri="{BB962C8B-B14F-4D97-AF65-F5344CB8AC3E}">
        <p14:creationId xmlns:p14="http://schemas.microsoft.com/office/powerpoint/2010/main" val="373874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97477" y="303573"/>
            <a:ext cx="8469168" cy="929553"/>
          </a:xfrm>
        </p:spPr>
        <p:txBody>
          <a:bodyPr>
            <a:normAutofit/>
          </a:bodyPr>
          <a:lstStyle/>
          <a:p>
            <a:r>
              <a:rPr lang="en-US" sz="3600" b="1" dirty="0"/>
              <a:t>Policy</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769503" y="1191636"/>
            <a:ext cx="10686473" cy="5063691"/>
          </a:xfrm>
        </p:spPr>
        <p:txBody>
          <a:bodyPr vert="horz" lIns="91440" tIns="45720" rIns="91440" bIns="45720" rtlCol="0" anchor="b">
            <a:normAutofit/>
          </a:bodyPr>
          <a:lstStyle/>
          <a:p>
            <a:endParaRPr lang="en-US" sz="2400" dirty="0">
              <a:solidFill>
                <a:schemeClr val="tx1"/>
              </a:solidFill>
            </a:endParaRPr>
          </a:p>
          <a:p>
            <a:endParaRPr lang="en-US" dirty="0">
              <a:solidFill>
                <a:schemeClr val="tx1"/>
              </a:solidFill>
            </a:endParaRP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p:txBody>
          <a:bodyPr/>
          <a:lstStyle/>
          <a:p>
            <a:fld id="{B5CEABB6-07DC-46E8-9B57-56EC44A396E5}" type="slidenum">
              <a:rPr lang="en-US" smtClean="0"/>
              <a:pPr/>
              <a:t>13</a:t>
            </a:fld>
            <a:endParaRPr lang="en-US" dirty="0"/>
          </a:p>
        </p:txBody>
      </p:sp>
      <p:pic>
        <p:nvPicPr>
          <p:cNvPr id="5" name="Graphic 4" descr="Chess pieces with solid fill">
            <a:extLst>
              <a:ext uri="{FF2B5EF4-FFF2-40B4-BE49-F238E27FC236}">
                <a16:creationId xmlns:a16="http://schemas.microsoft.com/office/drawing/2014/main" id="{AC7021E2-9311-3934-8BCB-39AF856763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854" y="1436615"/>
            <a:ext cx="914400" cy="914400"/>
          </a:xfrm>
          <a:prstGeom prst="rect">
            <a:avLst/>
          </a:prstGeom>
        </p:spPr>
      </p:pic>
      <p:sp>
        <p:nvSpPr>
          <p:cNvPr id="7" name="TextBox 6">
            <a:extLst>
              <a:ext uri="{FF2B5EF4-FFF2-40B4-BE49-F238E27FC236}">
                <a16:creationId xmlns:a16="http://schemas.microsoft.com/office/drawing/2014/main" id="{E559ED2C-6C5B-1493-9538-550E480EBEC1}"/>
              </a:ext>
            </a:extLst>
          </p:cNvPr>
          <p:cNvSpPr txBox="1"/>
          <p:nvPr/>
        </p:nvSpPr>
        <p:spPr>
          <a:xfrm>
            <a:off x="1960280" y="1570649"/>
            <a:ext cx="4999838" cy="923330"/>
          </a:xfrm>
          <a:prstGeom prst="rect">
            <a:avLst/>
          </a:prstGeom>
          <a:noFill/>
        </p:spPr>
        <p:txBody>
          <a:bodyPr wrap="square" rtlCol="0">
            <a:spAutoFit/>
          </a:bodyPr>
          <a:lstStyle/>
          <a:p>
            <a:pPr marL="285750" indent="-285750">
              <a:buFont typeface="Arial" panose="020B0604020202020204" pitchFamily="34" charset="0"/>
              <a:buChar char="•"/>
            </a:pPr>
            <a:r>
              <a:rPr lang="en-US" dirty="0"/>
              <a:t>Strategy employed by agent to determine the next action based on the current state</a:t>
            </a:r>
          </a:p>
          <a:p>
            <a:pPr marL="285750" indent="-285750">
              <a:buFont typeface="Arial" panose="020B0604020202020204" pitchFamily="34" charset="0"/>
              <a:buChar char="•"/>
            </a:pPr>
            <a:r>
              <a:rPr lang="en-US" dirty="0"/>
              <a:t>A mechanism to take decisions</a:t>
            </a:r>
          </a:p>
        </p:txBody>
      </p:sp>
      <p:pic>
        <p:nvPicPr>
          <p:cNvPr id="9" name="Graphic 8" descr="Treasure Map outline">
            <a:extLst>
              <a:ext uri="{FF2B5EF4-FFF2-40B4-BE49-F238E27FC236}">
                <a16:creationId xmlns:a16="http://schemas.microsoft.com/office/drawing/2014/main" id="{1B723A37-C467-308E-CCF2-8FB53F2736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3854" y="2971800"/>
            <a:ext cx="914400" cy="914400"/>
          </a:xfrm>
          <a:prstGeom prst="rect">
            <a:avLst/>
          </a:prstGeom>
        </p:spPr>
      </p:pic>
      <p:sp>
        <p:nvSpPr>
          <p:cNvPr id="11" name="TextBox 10">
            <a:extLst>
              <a:ext uri="{FF2B5EF4-FFF2-40B4-BE49-F238E27FC236}">
                <a16:creationId xmlns:a16="http://schemas.microsoft.com/office/drawing/2014/main" id="{8D3EFC0D-74F6-BF98-FABE-7A428363C24F}"/>
              </a:ext>
            </a:extLst>
          </p:cNvPr>
          <p:cNvSpPr txBox="1"/>
          <p:nvPr/>
        </p:nvSpPr>
        <p:spPr>
          <a:xfrm>
            <a:off x="1892605" y="3077150"/>
            <a:ext cx="4999838" cy="2308324"/>
          </a:xfrm>
          <a:prstGeom prst="rect">
            <a:avLst/>
          </a:prstGeom>
          <a:noFill/>
        </p:spPr>
        <p:txBody>
          <a:bodyPr wrap="square" rtlCol="0">
            <a:spAutoFit/>
          </a:bodyPr>
          <a:lstStyle/>
          <a:p>
            <a:r>
              <a:rPr lang="en-US" dirty="0"/>
              <a:t>Maps state to actions, specifically the actions that result in largest reward</a:t>
            </a:r>
          </a:p>
          <a:p>
            <a:pPr marL="742950" lvl="1" indent="-285750">
              <a:buFont typeface="Arial" panose="020B0604020202020204" pitchFamily="34" charset="0"/>
              <a:buChar char="•"/>
            </a:pPr>
            <a:r>
              <a:rPr lang="en-US" dirty="0"/>
              <a:t>Should be tractable </a:t>
            </a:r>
          </a:p>
          <a:p>
            <a:pPr marL="742950" lvl="1" indent="-285750">
              <a:buFont typeface="Arial" panose="020B0604020202020204" pitchFamily="34" charset="0"/>
              <a:buChar char="•"/>
            </a:pPr>
            <a:r>
              <a:rPr lang="en-US" dirty="0"/>
              <a:t>Cannot be a set of if-else conditions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lvl="1"/>
            <a:r>
              <a:rPr lang="en-US" dirty="0"/>
              <a:t>∏(</a:t>
            </a:r>
            <a:r>
              <a:rPr lang="en-US" dirty="0" err="1"/>
              <a:t>a|s</a:t>
            </a:r>
            <a:r>
              <a:rPr lang="en-US" dirty="0"/>
              <a:t>)                                 policy </a:t>
            </a:r>
          </a:p>
          <a:p>
            <a:pPr marL="742950" lvl="1" indent="-285750">
              <a:buFont typeface="Arial" panose="020B0604020202020204" pitchFamily="34" charset="0"/>
              <a:buChar char="•"/>
            </a:pPr>
            <a:endParaRPr lang="en-US" dirty="0"/>
          </a:p>
        </p:txBody>
      </p:sp>
      <p:cxnSp>
        <p:nvCxnSpPr>
          <p:cNvPr id="8" name="Straight Arrow Connector 7">
            <a:extLst>
              <a:ext uri="{FF2B5EF4-FFF2-40B4-BE49-F238E27FC236}">
                <a16:creationId xmlns:a16="http://schemas.microsoft.com/office/drawing/2014/main" id="{4B60C4EF-326B-EBF4-83F1-53DCA01A755F}"/>
              </a:ext>
            </a:extLst>
          </p:cNvPr>
          <p:cNvCxnSpPr/>
          <p:nvPr/>
        </p:nvCxnSpPr>
        <p:spPr>
          <a:xfrm>
            <a:off x="3112316" y="4924338"/>
            <a:ext cx="16526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438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97477" y="303573"/>
            <a:ext cx="8469168" cy="929553"/>
          </a:xfrm>
        </p:spPr>
        <p:txBody>
          <a:bodyPr>
            <a:normAutofit/>
          </a:bodyPr>
          <a:lstStyle/>
          <a:p>
            <a:r>
              <a:rPr lang="en-US" sz="3600" b="1" dirty="0"/>
              <a:t>Optimal Policy</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769503" y="1191636"/>
            <a:ext cx="10686473" cy="5063691"/>
          </a:xfrm>
        </p:spPr>
        <p:txBody>
          <a:bodyPr vert="horz" lIns="91440" tIns="45720" rIns="91440" bIns="45720" rtlCol="0" anchor="b">
            <a:normAutofit/>
          </a:bodyPr>
          <a:lstStyle/>
          <a:p>
            <a:endParaRPr lang="en-US" sz="2400" dirty="0">
              <a:solidFill>
                <a:schemeClr val="tx1"/>
              </a:solidFill>
            </a:endParaRPr>
          </a:p>
          <a:p>
            <a:endParaRPr lang="en-US" dirty="0">
              <a:solidFill>
                <a:schemeClr val="tx1"/>
              </a:solidFill>
            </a:endParaRP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p:txBody>
          <a:bodyPr/>
          <a:lstStyle/>
          <a:p>
            <a:fld id="{B5CEABB6-07DC-46E8-9B57-56EC44A396E5}" type="slidenum">
              <a:rPr lang="en-US" smtClean="0"/>
              <a:pPr/>
              <a:t>14</a:t>
            </a:fld>
            <a:endParaRPr lang="en-US" dirty="0"/>
          </a:p>
        </p:txBody>
      </p:sp>
      <p:pic>
        <p:nvPicPr>
          <p:cNvPr id="9" name="Graphic 8" descr="Treasure Map outline">
            <a:extLst>
              <a:ext uri="{FF2B5EF4-FFF2-40B4-BE49-F238E27FC236}">
                <a16:creationId xmlns:a16="http://schemas.microsoft.com/office/drawing/2014/main" id="{1B723A37-C467-308E-CCF2-8FB53F2736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129" y="1453392"/>
            <a:ext cx="914400" cy="914400"/>
          </a:xfrm>
          <a:prstGeom prst="rect">
            <a:avLst/>
          </a:prstGeom>
        </p:spPr>
      </p:pic>
      <p:sp>
        <p:nvSpPr>
          <p:cNvPr id="11" name="TextBox 10">
            <a:extLst>
              <a:ext uri="{FF2B5EF4-FFF2-40B4-BE49-F238E27FC236}">
                <a16:creationId xmlns:a16="http://schemas.microsoft.com/office/drawing/2014/main" id="{8D3EFC0D-74F6-BF98-FABE-7A428363C24F}"/>
              </a:ext>
            </a:extLst>
          </p:cNvPr>
          <p:cNvSpPr txBox="1"/>
          <p:nvPr/>
        </p:nvSpPr>
        <p:spPr>
          <a:xfrm>
            <a:off x="1917771" y="1541964"/>
            <a:ext cx="7148873" cy="1200329"/>
          </a:xfrm>
          <a:prstGeom prst="rect">
            <a:avLst/>
          </a:prstGeom>
          <a:noFill/>
        </p:spPr>
        <p:txBody>
          <a:bodyPr wrap="square" rtlCol="0">
            <a:spAutoFit/>
          </a:bodyPr>
          <a:lstStyle/>
          <a:p>
            <a:r>
              <a:rPr lang="en-US" dirty="0"/>
              <a:t>Maps state to actions, specifically the actions that result in largest reward</a:t>
            </a:r>
          </a:p>
          <a:p>
            <a:pPr marL="742950" lvl="1" indent="-285750">
              <a:buFont typeface="Arial" panose="020B0604020202020204" pitchFamily="34" charset="0"/>
              <a:buChar char="•"/>
            </a:pPr>
            <a:r>
              <a:rPr lang="en-US" dirty="0"/>
              <a:t>Should be tractable </a:t>
            </a:r>
          </a:p>
          <a:p>
            <a:pPr marL="742950" lvl="1" indent="-285750">
              <a:buFont typeface="Arial" panose="020B0604020202020204" pitchFamily="34" charset="0"/>
              <a:buChar char="•"/>
            </a:pPr>
            <a:r>
              <a:rPr lang="en-US" dirty="0"/>
              <a:t>Cannot be a set of if-else conditions</a:t>
            </a:r>
          </a:p>
          <a:p>
            <a:pPr marL="742950" lvl="1" indent="-285750">
              <a:buFont typeface="Arial" panose="020B0604020202020204" pitchFamily="34" charset="0"/>
              <a:buChar char="•"/>
            </a:pPr>
            <a:r>
              <a:rPr lang="en-US" dirty="0">
                <a:solidFill>
                  <a:srgbClr val="C00000"/>
                </a:solidFill>
              </a:rPr>
              <a:t>Considers a set of past experience</a:t>
            </a:r>
          </a:p>
        </p:txBody>
      </p:sp>
      <p:pic>
        <p:nvPicPr>
          <p:cNvPr id="13" name="Graphic 12" descr="Target with solid fill">
            <a:extLst>
              <a:ext uri="{FF2B5EF4-FFF2-40B4-BE49-F238E27FC236}">
                <a16:creationId xmlns:a16="http://schemas.microsoft.com/office/drawing/2014/main" id="{987FB541-0DE8-B3B1-05EC-025C31813B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024" y="3266281"/>
            <a:ext cx="914400" cy="914400"/>
          </a:xfrm>
          <a:prstGeom prst="rect">
            <a:avLst/>
          </a:prstGeom>
        </p:spPr>
      </p:pic>
      <p:sp>
        <p:nvSpPr>
          <p:cNvPr id="15" name="TextBox 14">
            <a:extLst>
              <a:ext uri="{FF2B5EF4-FFF2-40B4-BE49-F238E27FC236}">
                <a16:creationId xmlns:a16="http://schemas.microsoft.com/office/drawing/2014/main" id="{2AD1515B-8DF5-5CEB-A2E4-942EBB24F543}"/>
              </a:ext>
            </a:extLst>
          </p:cNvPr>
          <p:cNvSpPr txBox="1"/>
          <p:nvPr/>
        </p:nvSpPr>
        <p:spPr>
          <a:xfrm>
            <a:off x="1917771" y="3429000"/>
            <a:ext cx="7148873" cy="646331"/>
          </a:xfrm>
          <a:prstGeom prst="rect">
            <a:avLst/>
          </a:prstGeom>
          <a:noFill/>
        </p:spPr>
        <p:txBody>
          <a:bodyPr wrap="square" rtlCol="0">
            <a:spAutoFit/>
          </a:bodyPr>
          <a:lstStyle/>
          <a:p>
            <a:r>
              <a:rPr lang="en-US" dirty="0"/>
              <a:t>To make the agent behave optimally – it needs to learn how to choose the best action for each state, i.e., </a:t>
            </a:r>
            <a:r>
              <a:rPr lang="en-US" dirty="0">
                <a:solidFill>
                  <a:schemeClr val="accent1"/>
                </a:solidFill>
              </a:rPr>
              <a:t>optimal policy</a:t>
            </a:r>
          </a:p>
        </p:txBody>
      </p:sp>
      <p:pic>
        <p:nvPicPr>
          <p:cNvPr id="17" name="Graphic 16" descr="Stopwatch with solid fill">
            <a:extLst>
              <a:ext uri="{FF2B5EF4-FFF2-40B4-BE49-F238E27FC236}">
                <a16:creationId xmlns:a16="http://schemas.microsoft.com/office/drawing/2014/main" id="{F7359642-92FA-14E3-9C52-000B14A517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6024" y="4523463"/>
            <a:ext cx="914400" cy="91440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7CA0C4-033D-F0E7-4EBA-D38493157659}"/>
                  </a:ext>
                </a:extLst>
              </p:cNvPr>
              <p:cNvSpPr txBox="1"/>
              <p:nvPr/>
            </p:nvSpPr>
            <p:spPr>
              <a:xfrm>
                <a:off x="1917771" y="4795997"/>
                <a:ext cx="6727970" cy="369332"/>
              </a:xfrm>
              <a:prstGeom prst="rect">
                <a:avLst/>
              </a:prstGeom>
              <a:noFill/>
            </p:spPr>
            <p:txBody>
              <a:bodyPr wrap="square" rtlCol="0">
                <a:spAutoFit/>
              </a:bodyPr>
              <a:lstStyle/>
              <a:p>
                <a:r>
                  <a:rPr lang="en-US" dirty="0">
                    <a:latin typeface="+mn-lt"/>
                  </a:rPr>
                  <a:t>Infinite Horizon: include a discounting factor </a:t>
                </a:r>
                <a14:m>
                  <m:oMath xmlns:m="http://schemas.openxmlformats.org/officeDocument/2006/math">
                    <m:r>
                      <a:rPr lang="en-ZA" i="1" smtClean="0">
                        <a:latin typeface="Cambria Math" panose="02040503050406030204" pitchFamily="18" charset="0"/>
                        <a:ea typeface="Cambria Math" panose="02040503050406030204" pitchFamily="18" charset="0"/>
                      </a:rPr>
                      <m:t>𝛾</m:t>
                    </m:r>
                  </m:oMath>
                </a14:m>
                <a:endParaRPr lang="en-US" dirty="0">
                  <a:latin typeface="+mn-lt"/>
                </a:endParaRPr>
              </a:p>
            </p:txBody>
          </p:sp>
        </mc:Choice>
        <mc:Fallback xmlns="">
          <p:sp>
            <p:nvSpPr>
              <p:cNvPr id="18" name="TextBox 17">
                <a:extLst>
                  <a:ext uri="{FF2B5EF4-FFF2-40B4-BE49-F238E27FC236}">
                    <a16:creationId xmlns:a16="http://schemas.microsoft.com/office/drawing/2014/main" id="{D97CA0C4-033D-F0E7-4EBA-D38493157659}"/>
                  </a:ext>
                </a:extLst>
              </p:cNvPr>
              <p:cNvSpPr txBox="1">
                <a:spLocks noRot="1" noChangeAspect="1" noMove="1" noResize="1" noEditPoints="1" noAdjustHandles="1" noChangeArrowheads="1" noChangeShapeType="1" noTextEdit="1"/>
              </p:cNvSpPr>
              <p:nvPr/>
            </p:nvSpPr>
            <p:spPr>
              <a:xfrm>
                <a:off x="1917771" y="4795997"/>
                <a:ext cx="6727970" cy="369332"/>
              </a:xfrm>
              <a:prstGeom prst="rect">
                <a:avLst/>
              </a:prstGeom>
              <a:blipFill>
                <a:blip r:embed="rId9"/>
                <a:stretch>
                  <a:fillRect l="-816" t="-10000" b="-26667"/>
                </a:stretch>
              </a:blipFill>
            </p:spPr>
            <p:txBody>
              <a:bodyPr/>
              <a:lstStyle/>
              <a:p>
                <a:r>
                  <a:rPr lang="en-US">
                    <a:noFill/>
                  </a:rPr>
                  <a:t> </a:t>
                </a:r>
              </a:p>
            </p:txBody>
          </p:sp>
        </mc:Fallback>
      </mc:AlternateContent>
      <p:pic>
        <p:nvPicPr>
          <p:cNvPr id="20" name="Graphic 19" descr="Medal with solid fill">
            <a:extLst>
              <a:ext uri="{FF2B5EF4-FFF2-40B4-BE49-F238E27FC236}">
                <a16:creationId xmlns:a16="http://schemas.microsoft.com/office/drawing/2014/main" id="{74149032-7707-D55F-F30C-E7F2E93E18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6024" y="5807075"/>
            <a:ext cx="914400" cy="91440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198CAB1-951D-3C2F-C792-612CB94F8669}"/>
                  </a:ext>
                </a:extLst>
              </p:cNvPr>
              <p:cNvSpPr txBox="1"/>
              <p:nvPr/>
            </p:nvSpPr>
            <p:spPr>
              <a:xfrm>
                <a:off x="2139193" y="5947794"/>
                <a:ext cx="5301842" cy="369332"/>
              </a:xfrm>
              <a:prstGeom prst="rect">
                <a:avLst/>
              </a:prstGeom>
              <a:noFill/>
            </p:spPr>
            <p:txBody>
              <a:bodyPr wrap="square" rtlCol="0">
                <a:spAutoFit/>
              </a:bodyPr>
              <a:lstStyle/>
              <a:p>
                <a:r>
                  <a:rPr lang="en-US" dirty="0">
                    <a:latin typeface="+mn-lt"/>
                  </a:rPr>
                  <a:t>Maximize the ‘expected’ rewards - </a:t>
                </a:r>
                <a14:m>
                  <m:oMath xmlns:m="http://schemas.openxmlformats.org/officeDocument/2006/math">
                    <m:r>
                      <a:rPr lang="en-US" sz="1800" b="1" i="1" dirty="0" smtClean="0">
                        <a:latin typeface="Cambria Math" panose="02040503050406030204" pitchFamily="18" charset="0"/>
                      </a:rPr>
                      <m:t>𝑬</m:t>
                    </m:r>
                  </m:oMath>
                </a14:m>
                <a:r>
                  <a:rPr lang="en-US" sz="1800" b="1" dirty="0"/>
                  <a:t>(</a:t>
                </a:r>
                <a14:m>
                  <m:oMath xmlns:m="http://schemas.openxmlformats.org/officeDocument/2006/math">
                    <m:nary>
                      <m:naryPr>
                        <m:chr m:val="∑"/>
                        <m:ctrlPr>
                          <a:rPr lang="en-US" sz="1800" b="1" i="1" smtClean="0">
                            <a:latin typeface="Cambria Math" panose="02040503050406030204" pitchFamily="18" charset="0"/>
                          </a:rPr>
                        </m:ctrlPr>
                      </m:naryPr>
                      <m:sub>
                        <m:r>
                          <m:rPr>
                            <m:brk m:alnAt="23"/>
                          </m:rPr>
                          <a:rPr lang="en-US" sz="1800" b="1" i="1" smtClean="0">
                            <a:latin typeface="Cambria Math" panose="02040503050406030204" pitchFamily="18" charset="0"/>
                          </a:rPr>
                          <m:t>𝒕</m:t>
                        </m:r>
                      </m:sub>
                      <m:sup>
                        <m:r>
                          <a:rPr lang="en-US" sz="1800" b="1" i="1" smtClean="0">
                            <a:latin typeface="Cambria Math" panose="02040503050406030204" pitchFamily="18" charset="0"/>
                            <a:ea typeface="Cambria Math" panose="02040503050406030204" pitchFamily="18" charset="0"/>
                          </a:rPr>
                          <m:t>∞</m:t>
                        </m:r>
                      </m:sup>
                      <m:e>
                        <m:sSup>
                          <m:sSupPr>
                            <m:ctrlPr>
                              <a:rPr lang="en-US" sz="1800" b="1" i="1">
                                <a:latin typeface="Cambria Math" panose="02040503050406030204" pitchFamily="18" charset="0"/>
                                <a:ea typeface="Cambria Math" panose="02040503050406030204" pitchFamily="18" charset="0"/>
                              </a:rPr>
                            </m:ctrlPr>
                          </m:sSupPr>
                          <m:e>
                            <m:r>
                              <a:rPr lang="en-US" sz="1800" b="1" i="1">
                                <a:latin typeface="Cambria Math" panose="02040503050406030204" pitchFamily="18" charset="0"/>
                                <a:ea typeface="Cambria Math" panose="02040503050406030204" pitchFamily="18" charset="0"/>
                              </a:rPr>
                              <m:t>𝜸</m:t>
                            </m:r>
                          </m:e>
                          <m:sup>
                            <m:r>
                              <a:rPr lang="en-US" sz="1800" b="1" i="1">
                                <a:latin typeface="Cambria Math" panose="02040503050406030204" pitchFamily="18" charset="0"/>
                                <a:ea typeface="Cambria Math" panose="02040503050406030204" pitchFamily="18" charset="0"/>
                              </a:rPr>
                              <m:t>𝒕</m:t>
                            </m:r>
                          </m:sup>
                        </m:sSup>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𝑹</m:t>
                            </m:r>
                          </m:e>
                          <m:sub>
                            <m:r>
                              <a:rPr lang="en-US" sz="1800" b="1" i="1">
                                <a:latin typeface="Cambria Math" panose="02040503050406030204" pitchFamily="18" charset="0"/>
                                <a:ea typeface="Cambria Math" panose="02040503050406030204" pitchFamily="18" charset="0"/>
                              </a:rPr>
                              <m:t>𝒕</m:t>
                            </m:r>
                          </m:sub>
                        </m:sSub>
                      </m:e>
                    </m:nary>
                  </m:oMath>
                </a14:m>
                <a:r>
                  <a:rPr lang="en-US" sz="1800" b="1" dirty="0"/>
                  <a:t>) </a:t>
                </a:r>
              </a:p>
            </p:txBody>
          </p:sp>
        </mc:Choice>
        <mc:Fallback xmlns="">
          <p:sp>
            <p:nvSpPr>
              <p:cNvPr id="21" name="TextBox 20">
                <a:extLst>
                  <a:ext uri="{FF2B5EF4-FFF2-40B4-BE49-F238E27FC236}">
                    <a16:creationId xmlns:a16="http://schemas.microsoft.com/office/drawing/2014/main" id="{0198CAB1-951D-3C2F-C792-612CB94F8669}"/>
                  </a:ext>
                </a:extLst>
              </p:cNvPr>
              <p:cNvSpPr txBox="1">
                <a:spLocks noRot="1" noChangeAspect="1" noMove="1" noResize="1" noEditPoints="1" noAdjustHandles="1" noChangeArrowheads="1" noChangeShapeType="1" noTextEdit="1"/>
              </p:cNvSpPr>
              <p:nvPr/>
            </p:nvSpPr>
            <p:spPr>
              <a:xfrm>
                <a:off x="2139193" y="5947794"/>
                <a:ext cx="5301842" cy="369332"/>
              </a:xfrm>
              <a:prstGeom prst="rect">
                <a:avLst/>
              </a:prstGeom>
              <a:blipFill>
                <a:blip r:embed="rId12"/>
                <a:stretch>
                  <a:fillRect l="-1034" t="-121667" b="-188333"/>
                </a:stretch>
              </a:blipFill>
            </p:spPr>
            <p:txBody>
              <a:bodyPr/>
              <a:lstStyle/>
              <a:p>
                <a:r>
                  <a:rPr lang="en-US">
                    <a:noFill/>
                  </a:rPr>
                  <a:t> </a:t>
                </a:r>
              </a:p>
            </p:txBody>
          </p:sp>
        </mc:Fallback>
      </mc:AlternateContent>
    </p:spTree>
    <p:extLst>
      <p:ext uri="{BB962C8B-B14F-4D97-AF65-F5344CB8AC3E}">
        <p14:creationId xmlns:p14="http://schemas.microsoft.com/office/powerpoint/2010/main" val="1592752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97477" y="303573"/>
            <a:ext cx="8469168" cy="929553"/>
          </a:xfrm>
        </p:spPr>
        <p:txBody>
          <a:bodyPr>
            <a:normAutofit/>
          </a:bodyPr>
          <a:lstStyle/>
          <a:p>
            <a:r>
              <a:rPr lang="en-US" sz="3600" b="1" dirty="0"/>
              <a:t>Optimal Policy</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769503" y="1191636"/>
            <a:ext cx="10686473" cy="5063691"/>
          </a:xfrm>
        </p:spPr>
        <p:txBody>
          <a:bodyPr vert="horz" lIns="91440" tIns="45720" rIns="91440" bIns="45720" rtlCol="0" anchor="b">
            <a:normAutofit/>
          </a:bodyPr>
          <a:lstStyle/>
          <a:p>
            <a:endParaRPr lang="en-US" sz="2400" dirty="0">
              <a:solidFill>
                <a:schemeClr val="tx1"/>
              </a:solidFill>
            </a:endParaRPr>
          </a:p>
          <a:p>
            <a:endParaRPr lang="en-US" dirty="0">
              <a:solidFill>
                <a:schemeClr val="tx1"/>
              </a:solidFill>
            </a:endParaRP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p:txBody>
          <a:bodyPr/>
          <a:lstStyle/>
          <a:p>
            <a:fld id="{B5CEABB6-07DC-46E8-9B57-56EC44A396E5}" type="slidenum">
              <a:rPr lang="en-US" smtClean="0"/>
              <a:pPr/>
              <a:t>15</a:t>
            </a:fld>
            <a:endParaRPr lang="en-US" dirty="0"/>
          </a:p>
        </p:txBody>
      </p:sp>
      <p:pic>
        <p:nvPicPr>
          <p:cNvPr id="9" name="Graphic 8" descr="Treasure Map outline">
            <a:extLst>
              <a:ext uri="{FF2B5EF4-FFF2-40B4-BE49-F238E27FC236}">
                <a16:creationId xmlns:a16="http://schemas.microsoft.com/office/drawing/2014/main" id="{1B723A37-C467-308E-CCF2-8FB53F2736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4129" y="1453392"/>
            <a:ext cx="914400" cy="914400"/>
          </a:xfrm>
          <a:prstGeom prst="rect">
            <a:avLst/>
          </a:prstGeom>
        </p:spPr>
      </p:pic>
      <p:sp>
        <p:nvSpPr>
          <p:cNvPr id="11" name="TextBox 10">
            <a:extLst>
              <a:ext uri="{FF2B5EF4-FFF2-40B4-BE49-F238E27FC236}">
                <a16:creationId xmlns:a16="http://schemas.microsoft.com/office/drawing/2014/main" id="{8D3EFC0D-74F6-BF98-FABE-7A428363C24F}"/>
              </a:ext>
            </a:extLst>
          </p:cNvPr>
          <p:cNvSpPr txBox="1"/>
          <p:nvPr/>
        </p:nvSpPr>
        <p:spPr>
          <a:xfrm>
            <a:off x="1917771" y="1541964"/>
            <a:ext cx="7148873" cy="1200329"/>
          </a:xfrm>
          <a:prstGeom prst="rect">
            <a:avLst/>
          </a:prstGeom>
          <a:noFill/>
        </p:spPr>
        <p:txBody>
          <a:bodyPr wrap="square" rtlCol="0">
            <a:spAutoFit/>
          </a:bodyPr>
          <a:lstStyle/>
          <a:p>
            <a:r>
              <a:rPr lang="en-US" dirty="0"/>
              <a:t>Maps state to actions, specifically the actions that result in largest reward</a:t>
            </a:r>
          </a:p>
          <a:p>
            <a:pPr marL="742950" lvl="1" indent="-285750">
              <a:buFont typeface="Arial" panose="020B0604020202020204" pitchFamily="34" charset="0"/>
              <a:buChar char="•"/>
            </a:pPr>
            <a:r>
              <a:rPr lang="en-US" dirty="0"/>
              <a:t>Should be tractable </a:t>
            </a:r>
          </a:p>
          <a:p>
            <a:pPr marL="742950" lvl="1" indent="-285750">
              <a:buFont typeface="Arial" panose="020B0604020202020204" pitchFamily="34" charset="0"/>
              <a:buChar char="•"/>
            </a:pPr>
            <a:r>
              <a:rPr lang="en-US" dirty="0"/>
              <a:t>Cannot be a set of if-else conditions</a:t>
            </a:r>
          </a:p>
          <a:p>
            <a:pPr marL="742950" lvl="1" indent="-285750">
              <a:buFont typeface="Arial" panose="020B0604020202020204" pitchFamily="34" charset="0"/>
              <a:buChar char="•"/>
            </a:pPr>
            <a:r>
              <a:rPr lang="en-US" dirty="0">
                <a:solidFill>
                  <a:srgbClr val="C00000"/>
                </a:solidFill>
              </a:rPr>
              <a:t>Considers a set of past experience</a:t>
            </a:r>
          </a:p>
        </p:txBody>
      </p:sp>
      <p:pic>
        <p:nvPicPr>
          <p:cNvPr id="13" name="Graphic 12" descr="Target with solid fill">
            <a:extLst>
              <a:ext uri="{FF2B5EF4-FFF2-40B4-BE49-F238E27FC236}">
                <a16:creationId xmlns:a16="http://schemas.microsoft.com/office/drawing/2014/main" id="{987FB541-0DE8-B3B1-05EC-025C31813B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6024" y="3266281"/>
            <a:ext cx="914400" cy="914400"/>
          </a:xfrm>
          <a:prstGeom prst="rect">
            <a:avLst/>
          </a:prstGeom>
        </p:spPr>
      </p:pic>
      <p:sp>
        <p:nvSpPr>
          <p:cNvPr id="15" name="TextBox 14">
            <a:extLst>
              <a:ext uri="{FF2B5EF4-FFF2-40B4-BE49-F238E27FC236}">
                <a16:creationId xmlns:a16="http://schemas.microsoft.com/office/drawing/2014/main" id="{2AD1515B-8DF5-5CEB-A2E4-942EBB24F543}"/>
              </a:ext>
            </a:extLst>
          </p:cNvPr>
          <p:cNvSpPr txBox="1"/>
          <p:nvPr/>
        </p:nvSpPr>
        <p:spPr>
          <a:xfrm>
            <a:off x="1917771" y="3429000"/>
            <a:ext cx="7148873" cy="646331"/>
          </a:xfrm>
          <a:prstGeom prst="rect">
            <a:avLst/>
          </a:prstGeom>
          <a:noFill/>
        </p:spPr>
        <p:txBody>
          <a:bodyPr wrap="square" rtlCol="0">
            <a:spAutoFit/>
          </a:bodyPr>
          <a:lstStyle/>
          <a:p>
            <a:r>
              <a:rPr lang="en-US" dirty="0"/>
              <a:t>To make the agent behave optimally – it needs to learn how to choose the best action for each state, i.e., </a:t>
            </a:r>
            <a:r>
              <a:rPr lang="en-US" dirty="0">
                <a:solidFill>
                  <a:schemeClr val="accent1"/>
                </a:solidFill>
              </a:rPr>
              <a:t>optimal policy</a:t>
            </a:r>
          </a:p>
        </p:txBody>
      </p:sp>
      <p:pic>
        <p:nvPicPr>
          <p:cNvPr id="17" name="Graphic 16" descr="Stopwatch with solid fill">
            <a:extLst>
              <a:ext uri="{FF2B5EF4-FFF2-40B4-BE49-F238E27FC236}">
                <a16:creationId xmlns:a16="http://schemas.microsoft.com/office/drawing/2014/main" id="{F7359642-92FA-14E3-9C52-000B14A517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6024" y="4523463"/>
            <a:ext cx="914400" cy="91440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D97CA0C4-033D-F0E7-4EBA-D38493157659}"/>
                  </a:ext>
                </a:extLst>
              </p:cNvPr>
              <p:cNvSpPr txBox="1"/>
              <p:nvPr/>
            </p:nvSpPr>
            <p:spPr>
              <a:xfrm>
                <a:off x="1917771" y="4795997"/>
                <a:ext cx="6727970" cy="369332"/>
              </a:xfrm>
              <a:prstGeom prst="rect">
                <a:avLst/>
              </a:prstGeom>
              <a:noFill/>
            </p:spPr>
            <p:txBody>
              <a:bodyPr wrap="square" rtlCol="0">
                <a:spAutoFit/>
              </a:bodyPr>
              <a:lstStyle/>
              <a:p>
                <a:r>
                  <a:rPr lang="en-US" dirty="0">
                    <a:latin typeface="+mn-lt"/>
                  </a:rPr>
                  <a:t>Infinite Horizon: include a discounting factor </a:t>
                </a:r>
                <a14:m>
                  <m:oMath xmlns:m="http://schemas.openxmlformats.org/officeDocument/2006/math">
                    <m:r>
                      <a:rPr lang="en-ZA" i="1" smtClean="0">
                        <a:latin typeface="Cambria Math" panose="02040503050406030204" pitchFamily="18" charset="0"/>
                        <a:ea typeface="Cambria Math" panose="02040503050406030204" pitchFamily="18" charset="0"/>
                      </a:rPr>
                      <m:t>𝛾</m:t>
                    </m:r>
                  </m:oMath>
                </a14:m>
                <a:endParaRPr lang="en-US" dirty="0">
                  <a:latin typeface="+mn-lt"/>
                </a:endParaRPr>
              </a:p>
            </p:txBody>
          </p:sp>
        </mc:Choice>
        <mc:Fallback xmlns="">
          <p:sp>
            <p:nvSpPr>
              <p:cNvPr id="18" name="TextBox 17">
                <a:extLst>
                  <a:ext uri="{FF2B5EF4-FFF2-40B4-BE49-F238E27FC236}">
                    <a16:creationId xmlns:a16="http://schemas.microsoft.com/office/drawing/2014/main" id="{D97CA0C4-033D-F0E7-4EBA-D38493157659}"/>
                  </a:ext>
                </a:extLst>
              </p:cNvPr>
              <p:cNvSpPr txBox="1">
                <a:spLocks noRot="1" noChangeAspect="1" noMove="1" noResize="1" noEditPoints="1" noAdjustHandles="1" noChangeArrowheads="1" noChangeShapeType="1" noTextEdit="1"/>
              </p:cNvSpPr>
              <p:nvPr/>
            </p:nvSpPr>
            <p:spPr>
              <a:xfrm>
                <a:off x="1917771" y="4795997"/>
                <a:ext cx="6727970" cy="369332"/>
              </a:xfrm>
              <a:prstGeom prst="rect">
                <a:avLst/>
              </a:prstGeom>
              <a:blipFill>
                <a:blip r:embed="rId9"/>
                <a:stretch>
                  <a:fillRect l="-816" t="-10000" b="-26667"/>
                </a:stretch>
              </a:blipFill>
            </p:spPr>
            <p:txBody>
              <a:bodyPr/>
              <a:lstStyle/>
              <a:p>
                <a:r>
                  <a:rPr lang="en-US">
                    <a:noFill/>
                  </a:rPr>
                  <a:t> </a:t>
                </a:r>
              </a:p>
            </p:txBody>
          </p:sp>
        </mc:Fallback>
      </mc:AlternateContent>
      <p:pic>
        <p:nvPicPr>
          <p:cNvPr id="20" name="Graphic 19" descr="Medal with solid fill">
            <a:extLst>
              <a:ext uri="{FF2B5EF4-FFF2-40B4-BE49-F238E27FC236}">
                <a16:creationId xmlns:a16="http://schemas.microsoft.com/office/drawing/2014/main" id="{74149032-7707-D55F-F30C-E7F2E93E18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6024" y="5807075"/>
            <a:ext cx="914400" cy="914400"/>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198CAB1-951D-3C2F-C792-612CB94F8669}"/>
                  </a:ext>
                </a:extLst>
              </p:cNvPr>
              <p:cNvSpPr txBox="1"/>
              <p:nvPr/>
            </p:nvSpPr>
            <p:spPr>
              <a:xfrm>
                <a:off x="2139193" y="5947794"/>
                <a:ext cx="5301842" cy="369332"/>
              </a:xfrm>
              <a:prstGeom prst="rect">
                <a:avLst/>
              </a:prstGeom>
              <a:noFill/>
            </p:spPr>
            <p:txBody>
              <a:bodyPr wrap="square" rtlCol="0">
                <a:spAutoFit/>
              </a:bodyPr>
              <a:lstStyle/>
              <a:p>
                <a:r>
                  <a:rPr lang="en-US" dirty="0">
                    <a:latin typeface="+mn-lt"/>
                  </a:rPr>
                  <a:t>Maximize the ‘expected’ rewards - </a:t>
                </a:r>
                <a14:m>
                  <m:oMath xmlns:m="http://schemas.openxmlformats.org/officeDocument/2006/math">
                    <m:r>
                      <a:rPr lang="en-US" sz="1800" b="1" i="1" dirty="0" smtClean="0">
                        <a:latin typeface="Cambria Math" panose="02040503050406030204" pitchFamily="18" charset="0"/>
                      </a:rPr>
                      <m:t>𝑬</m:t>
                    </m:r>
                  </m:oMath>
                </a14:m>
                <a:r>
                  <a:rPr lang="en-US" sz="1800" b="1" dirty="0"/>
                  <a:t>(</a:t>
                </a:r>
                <a14:m>
                  <m:oMath xmlns:m="http://schemas.openxmlformats.org/officeDocument/2006/math">
                    <m:nary>
                      <m:naryPr>
                        <m:chr m:val="∑"/>
                        <m:ctrlPr>
                          <a:rPr lang="en-US" sz="1800" b="1" i="1" smtClean="0">
                            <a:latin typeface="Cambria Math" panose="02040503050406030204" pitchFamily="18" charset="0"/>
                          </a:rPr>
                        </m:ctrlPr>
                      </m:naryPr>
                      <m:sub>
                        <m:r>
                          <m:rPr>
                            <m:brk m:alnAt="23"/>
                          </m:rPr>
                          <a:rPr lang="en-US" sz="1800" b="1" i="1" smtClean="0">
                            <a:latin typeface="Cambria Math" panose="02040503050406030204" pitchFamily="18" charset="0"/>
                          </a:rPr>
                          <m:t>𝒕</m:t>
                        </m:r>
                      </m:sub>
                      <m:sup>
                        <m:r>
                          <a:rPr lang="en-US" sz="1800" b="1" i="1" smtClean="0">
                            <a:latin typeface="Cambria Math" panose="02040503050406030204" pitchFamily="18" charset="0"/>
                            <a:ea typeface="Cambria Math" panose="02040503050406030204" pitchFamily="18" charset="0"/>
                          </a:rPr>
                          <m:t>∞</m:t>
                        </m:r>
                      </m:sup>
                      <m:e>
                        <m:sSup>
                          <m:sSupPr>
                            <m:ctrlPr>
                              <a:rPr lang="en-US" sz="1800" b="1" i="1">
                                <a:latin typeface="Cambria Math" panose="02040503050406030204" pitchFamily="18" charset="0"/>
                                <a:ea typeface="Cambria Math" panose="02040503050406030204" pitchFamily="18" charset="0"/>
                              </a:rPr>
                            </m:ctrlPr>
                          </m:sSupPr>
                          <m:e>
                            <m:r>
                              <a:rPr lang="en-US" sz="1800" b="1" i="1">
                                <a:latin typeface="Cambria Math" panose="02040503050406030204" pitchFamily="18" charset="0"/>
                                <a:ea typeface="Cambria Math" panose="02040503050406030204" pitchFamily="18" charset="0"/>
                              </a:rPr>
                              <m:t>𝜸</m:t>
                            </m:r>
                          </m:e>
                          <m:sup>
                            <m:r>
                              <a:rPr lang="en-US" sz="1800" b="1" i="1">
                                <a:latin typeface="Cambria Math" panose="02040503050406030204" pitchFamily="18" charset="0"/>
                                <a:ea typeface="Cambria Math" panose="02040503050406030204" pitchFamily="18" charset="0"/>
                              </a:rPr>
                              <m:t>𝒕</m:t>
                            </m:r>
                          </m:sup>
                        </m:sSup>
                        <m:sSub>
                          <m:sSubPr>
                            <m:ctrlPr>
                              <a:rPr lang="en-US" sz="1800" b="1" i="1">
                                <a:latin typeface="Cambria Math" panose="02040503050406030204" pitchFamily="18" charset="0"/>
                                <a:ea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𝑹</m:t>
                            </m:r>
                          </m:e>
                          <m:sub>
                            <m:r>
                              <a:rPr lang="en-US" sz="1800" b="1" i="1">
                                <a:latin typeface="Cambria Math" panose="02040503050406030204" pitchFamily="18" charset="0"/>
                                <a:ea typeface="Cambria Math" panose="02040503050406030204" pitchFamily="18" charset="0"/>
                              </a:rPr>
                              <m:t>𝒕</m:t>
                            </m:r>
                          </m:sub>
                        </m:sSub>
                      </m:e>
                    </m:nary>
                  </m:oMath>
                </a14:m>
                <a:r>
                  <a:rPr lang="en-US" sz="1800" b="1" dirty="0"/>
                  <a:t>) </a:t>
                </a:r>
              </a:p>
            </p:txBody>
          </p:sp>
        </mc:Choice>
        <mc:Fallback xmlns="">
          <p:sp>
            <p:nvSpPr>
              <p:cNvPr id="21" name="TextBox 20">
                <a:extLst>
                  <a:ext uri="{FF2B5EF4-FFF2-40B4-BE49-F238E27FC236}">
                    <a16:creationId xmlns:a16="http://schemas.microsoft.com/office/drawing/2014/main" id="{0198CAB1-951D-3C2F-C792-612CB94F8669}"/>
                  </a:ext>
                </a:extLst>
              </p:cNvPr>
              <p:cNvSpPr txBox="1">
                <a:spLocks noRot="1" noChangeAspect="1" noMove="1" noResize="1" noEditPoints="1" noAdjustHandles="1" noChangeArrowheads="1" noChangeShapeType="1" noTextEdit="1"/>
              </p:cNvSpPr>
              <p:nvPr/>
            </p:nvSpPr>
            <p:spPr>
              <a:xfrm>
                <a:off x="2139193" y="5947794"/>
                <a:ext cx="5301842" cy="369332"/>
              </a:xfrm>
              <a:prstGeom prst="rect">
                <a:avLst/>
              </a:prstGeom>
              <a:blipFill>
                <a:blip r:embed="rId12"/>
                <a:stretch>
                  <a:fillRect l="-1034" t="-121667" b="-188333"/>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6709459E-3B3F-8E9A-3059-DD9C240A1E7A}"/>
              </a:ext>
            </a:extLst>
          </p:cNvPr>
          <p:cNvCxnSpPr/>
          <p:nvPr/>
        </p:nvCxnSpPr>
        <p:spPr>
          <a:xfrm flipV="1">
            <a:off x="6929306" y="4446165"/>
            <a:ext cx="2137338" cy="1677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E8A4AA-D3EE-ABDA-D2C6-620E0A8C4CFB}"/>
              </a:ext>
            </a:extLst>
          </p:cNvPr>
          <p:cNvSpPr txBox="1"/>
          <p:nvPr/>
        </p:nvSpPr>
        <p:spPr>
          <a:xfrm>
            <a:off x="9144000" y="3825380"/>
            <a:ext cx="2579323" cy="923330"/>
          </a:xfrm>
          <a:prstGeom prst="rect">
            <a:avLst/>
          </a:prstGeom>
          <a:noFill/>
        </p:spPr>
        <p:txBody>
          <a:bodyPr wrap="square" rtlCol="0">
            <a:spAutoFit/>
          </a:bodyPr>
          <a:lstStyle/>
          <a:p>
            <a:r>
              <a:rPr lang="en-US" dirty="0"/>
              <a:t>How do we define the discount factor? - Arbitrarily set to 0.9 </a:t>
            </a:r>
          </a:p>
        </p:txBody>
      </p:sp>
    </p:spTree>
    <p:extLst>
      <p:ext uri="{BB962C8B-B14F-4D97-AF65-F5344CB8AC3E}">
        <p14:creationId xmlns:p14="http://schemas.microsoft.com/office/powerpoint/2010/main" val="343274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597477" y="303573"/>
            <a:ext cx="8469168" cy="929553"/>
          </a:xfrm>
        </p:spPr>
        <p:txBody>
          <a:bodyPr>
            <a:normAutofit/>
          </a:bodyPr>
          <a:lstStyle/>
          <a:p>
            <a:r>
              <a:rPr lang="en-US" sz="3600" dirty="0"/>
              <a:t>Optimal Policy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769503" y="1191636"/>
                <a:ext cx="10686473" cy="5063691"/>
              </a:xfrm>
            </p:spPr>
            <p:txBody>
              <a:bodyPr vert="horz" lIns="91440" tIns="45720" rIns="91440" bIns="45720" rtlCol="0" anchor="b">
                <a:normAutofit/>
              </a:bodyPr>
              <a:lstStyle/>
              <a:p>
                <a:r>
                  <a:rPr lang="en-US" i="1" dirty="0">
                    <a:solidFill>
                      <a:schemeClr val="tx1"/>
                    </a:solidFill>
                  </a:rPr>
                  <a:t>Value of a state</a:t>
                </a:r>
                <a:r>
                  <a:rPr lang="en-US" dirty="0">
                    <a:solidFill>
                      <a:schemeClr val="tx1"/>
                    </a:solidFill>
                  </a:rPr>
                  <a:t>: expected infinite cumulative reward that has been discounted after agent applies the ‘optimal policy’</a:t>
                </a:r>
              </a:p>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𝑉</m:t>
                      </m:r>
                      <m:d>
                        <m:dPr>
                          <m:ctrlPr>
                            <a:rPr lang="en-US" i="1" dirty="0" smtClean="0">
                              <a:solidFill>
                                <a:schemeClr val="tx1"/>
                              </a:solidFill>
                              <a:latin typeface="Cambria Math" panose="02040503050406030204" pitchFamily="18" charset="0"/>
                            </a:rPr>
                          </m:ctrlPr>
                        </m:dPr>
                        <m:e>
                          <m:r>
                            <a:rPr lang="en-US" i="1" dirty="0" smtClean="0">
                              <a:solidFill>
                                <a:schemeClr val="tx1"/>
                              </a:solidFill>
                              <a:latin typeface="Cambria Math" panose="02040503050406030204" pitchFamily="18" charset="0"/>
                            </a:rPr>
                            <m:t>𝑠</m:t>
                          </m:r>
                        </m:e>
                      </m:d>
                      <m:r>
                        <a:rPr lang="en-US" i="1" dirty="0" smtClean="0">
                          <a:solidFill>
                            <a:schemeClr val="tx1"/>
                          </a:solidFill>
                          <a:latin typeface="Cambria Math" panose="02040503050406030204" pitchFamily="18" charset="0"/>
                        </a:rPr>
                        <m:t>=</m:t>
                      </m:r>
                      <m:func>
                        <m:funcPr>
                          <m:ctrlPr>
                            <a:rPr lang="en-US" i="1" dirty="0" smtClean="0">
                              <a:solidFill>
                                <a:schemeClr val="tx1"/>
                              </a:solidFill>
                              <a:latin typeface="Cambria Math" panose="02040503050406030204" pitchFamily="18" charset="0"/>
                            </a:rPr>
                          </m:ctrlPr>
                        </m:funcPr>
                        <m:fName>
                          <m:r>
                            <m:rPr>
                              <m:sty m:val="p"/>
                            </m:rPr>
                            <a:rPr lang="en-US" i="0" dirty="0" smtClean="0">
                              <a:solidFill>
                                <a:schemeClr val="tx1"/>
                              </a:solidFill>
                              <a:latin typeface="Cambria Math" panose="02040503050406030204" pitchFamily="18" charset="0"/>
                            </a:rPr>
                            <m:t>max</m:t>
                          </m:r>
                        </m:fName>
                        <m:e>
                          <m:r>
                            <a:rPr lang="en-US" sz="2400" b="1" i="1" dirty="0" smtClean="0">
                              <a:solidFill>
                                <a:schemeClr val="tx1"/>
                              </a:solidFill>
                              <a:latin typeface="Cambria Math" panose="02040503050406030204" pitchFamily="18" charset="0"/>
                            </a:rPr>
                            <m:t>𝑬</m:t>
                          </m:r>
                          <m:d>
                            <m:dPr>
                              <m:ctrlPr>
                                <a:rPr lang="en-US" sz="2400" b="1" i="1" dirty="0" smtClean="0">
                                  <a:solidFill>
                                    <a:schemeClr val="tx1"/>
                                  </a:solidFill>
                                  <a:latin typeface="Cambria Math" panose="02040503050406030204" pitchFamily="18" charset="0"/>
                                </a:rPr>
                              </m:ctrlPr>
                            </m:dPr>
                            <m:e>
                              <m:nary>
                                <m:naryPr>
                                  <m:chr m:val="∑"/>
                                  <m:ctrlPr>
                                    <a:rPr lang="en-US" sz="2400" b="1" i="1" smtClean="0">
                                      <a:solidFill>
                                        <a:schemeClr val="tx1"/>
                                      </a:solidFill>
                                      <a:latin typeface="Cambria Math" panose="02040503050406030204" pitchFamily="18" charset="0"/>
                                    </a:rPr>
                                  </m:ctrlPr>
                                </m:naryPr>
                                <m:sub>
                                  <m:r>
                                    <m:rPr>
                                      <m:brk m:alnAt="23"/>
                                    </m:rPr>
                                    <a:rPr lang="en-US" sz="2400" b="1" i="1" smtClean="0">
                                      <a:solidFill>
                                        <a:schemeClr val="tx1"/>
                                      </a:solidFill>
                                      <a:latin typeface="Cambria Math" panose="02040503050406030204" pitchFamily="18" charset="0"/>
                                    </a:rPr>
                                    <m:t>𝒕</m:t>
                                  </m:r>
                                </m:sub>
                                <m:sup>
                                  <m:r>
                                    <a:rPr lang="en-US" sz="2400" b="1" i="1" smtClean="0">
                                      <a:solidFill>
                                        <a:schemeClr val="tx1"/>
                                      </a:solidFill>
                                      <a:latin typeface="Cambria Math" panose="02040503050406030204" pitchFamily="18" charset="0"/>
                                      <a:ea typeface="Cambria Math" panose="02040503050406030204" pitchFamily="18" charset="0"/>
                                    </a:rPr>
                                    <m:t>∞</m:t>
                                  </m:r>
                                </m:sup>
                                <m:e>
                                  <m:sSup>
                                    <m:sSupPr>
                                      <m:ctrlPr>
                                        <a:rPr lang="en-US" sz="2400" b="1" i="1">
                                          <a:solidFill>
                                            <a:schemeClr val="tx1"/>
                                          </a:solidFill>
                                          <a:latin typeface="Cambria Math" panose="02040503050406030204" pitchFamily="18" charset="0"/>
                                          <a:ea typeface="Cambria Math" panose="02040503050406030204" pitchFamily="18" charset="0"/>
                                        </a:rPr>
                                      </m:ctrlPr>
                                    </m:sSupPr>
                                    <m:e>
                                      <m:r>
                                        <a:rPr lang="en-US" sz="2400" b="1" i="1">
                                          <a:solidFill>
                                            <a:schemeClr val="tx1"/>
                                          </a:solidFill>
                                          <a:latin typeface="Cambria Math" panose="02040503050406030204" pitchFamily="18" charset="0"/>
                                          <a:ea typeface="Cambria Math" panose="02040503050406030204" pitchFamily="18" charset="0"/>
                                        </a:rPr>
                                        <m:t>𝜸</m:t>
                                      </m:r>
                                    </m:e>
                                    <m:sup>
                                      <m:r>
                                        <a:rPr lang="en-US" sz="2400" b="1" i="1">
                                          <a:solidFill>
                                            <a:schemeClr val="tx1"/>
                                          </a:solidFill>
                                          <a:latin typeface="Cambria Math" panose="02040503050406030204" pitchFamily="18" charset="0"/>
                                          <a:ea typeface="Cambria Math" panose="02040503050406030204" pitchFamily="18" charset="0"/>
                                        </a:rPr>
                                        <m:t>𝒕</m:t>
                                      </m:r>
                                    </m:sup>
                                  </m:sSup>
                                  <m:sSub>
                                    <m:sSubPr>
                                      <m:ctrlPr>
                                        <a:rPr lang="en-US" sz="2400" b="1" i="1">
                                          <a:solidFill>
                                            <a:schemeClr val="tx1"/>
                                          </a:solidFill>
                                          <a:latin typeface="Cambria Math" panose="02040503050406030204" pitchFamily="18" charset="0"/>
                                          <a:ea typeface="Cambria Math" panose="02040503050406030204" pitchFamily="18" charset="0"/>
                                        </a:rPr>
                                      </m:ctrlPr>
                                    </m:sSubPr>
                                    <m:e>
                                      <m:r>
                                        <a:rPr lang="en-US" sz="2400" b="1" i="1">
                                          <a:solidFill>
                                            <a:schemeClr val="tx1"/>
                                          </a:solidFill>
                                          <a:latin typeface="Cambria Math" panose="02040503050406030204" pitchFamily="18" charset="0"/>
                                          <a:ea typeface="Cambria Math" panose="02040503050406030204" pitchFamily="18" charset="0"/>
                                        </a:rPr>
                                        <m:t>𝑹</m:t>
                                      </m:r>
                                    </m:e>
                                    <m:sub>
                                      <m:r>
                                        <a:rPr lang="en-US" sz="2400" b="1" i="1">
                                          <a:solidFill>
                                            <a:schemeClr val="tx1"/>
                                          </a:solidFill>
                                          <a:latin typeface="Cambria Math" panose="02040503050406030204" pitchFamily="18" charset="0"/>
                                          <a:ea typeface="Cambria Math" panose="02040503050406030204" pitchFamily="18" charset="0"/>
                                        </a:rPr>
                                        <m:t>𝒕</m:t>
                                      </m:r>
                                    </m:sub>
                                  </m:sSub>
                                </m:e>
                              </m:nary>
                            </m:e>
                          </m:d>
                        </m:e>
                      </m:func>
                    </m:oMath>
                  </m:oMathPara>
                </a14:m>
                <a:endParaRPr lang="en-US" sz="2400" b="1" dirty="0">
                  <a:solidFill>
                    <a:schemeClr val="tx1"/>
                  </a:solidFill>
                </a:endParaRPr>
              </a:p>
              <a:p>
                <a:r>
                  <a:rPr lang="en-US" dirty="0">
                    <a:solidFill>
                      <a:schemeClr val="tx1"/>
                    </a:solidFill>
                  </a:rPr>
                  <a:t>Using the value function, define the optimal policy</a:t>
                </a:r>
              </a:p>
              <a:p>
                <a:pPr/>
                <a14:m>
                  <m:oMathPara xmlns:m="http://schemas.openxmlformats.org/officeDocument/2006/math">
                    <m:oMathParaPr>
                      <m:jc m:val="centerGroup"/>
                    </m:oMathParaPr>
                    <m:oMath xmlns:m="http://schemas.openxmlformats.org/officeDocument/2006/math">
                      <m:sSubSup>
                        <m:sSubSupPr>
                          <m:ctrlPr>
                            <a:rPr lang="en-US" b="0" i="1" smtClean="0">
                              <a:solidFill>
                                <a:schemeClr val="tx1"/>
                              </a:solidFill>
                              <a:latin typeface="Cambria Math" panose="02040503050406030204" pitchFamily="18" charset="0"/>
                            </a:rPr>
                          </m:ctrlPr>
                        </m:sSubSupPr>
                        <m:e>
                          <m:r>
                            <a:rPr lang="el-GR" i="1" smtClean="0">
                              <a:solidFill>
                                <a:schemeClr val="tx1"/>
                              </a:solidFill>
                              <a:latin typeface="Cambria Math" panose="02040503050406030204" pitchFamily="18" charset="0"/>
                            </a:rPr>
                            <m:t>𝜋</m:t>
                          </m:r>
                        </m:e>
                        <m:sub/>
                        <m:sup>
                          <m:r>
                            <a:rPr lang="en-US" b="0" i="1" smtClean="0">
                              <a:solidFill>
                                <a:schemeClr val="tx1"/>
                              </a:solidFill>
                              <a:latin typeface="Cambria Math" panose="02040503050406030204" pitchFamily="18" charset="0"/>
                            </a:rPr>
                            <m:t>∗</m:t>
                          </m:r>
                        </m:sup>
                      </m:sSubSup>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e>
                      </m:d>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arg</m:t>
                          </m:r>
                        </m:fName>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max</m:t>
                              </m:r>
                            </m:fName>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𝑅</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𝛾</m:t>
                              </m:r>
                              <m:nary>
                                <m:naryPr>
                                  <m:chr m:val="∑"/>
                                  <m:supHide m:val="on"/>
                                  <m:ctrlPr>
                                    <a:rPr lang="en-US" b="0" i="1" smtClean="0">
                                      <a:solidFill>
                                        <a:schemeClr val="tx1"/>
                                      </a:solidFill>
                                      <a:latin typeface="Cambria Math" panose="02040503050406030204" pitchFamily="18" charset="0"/>
                                      <a:ea typeface="Cambria Math" panose="02040503050406030204" pitchFamily="18" charset="0"/>
                                    </a:rPr>
                                  </m:ctrlPr>
                                </m:naryPr>
                                <m:sub>
                                  <m:sSup>
                                    <m:sSupPr>
                                      <m:ctrlPr>
                                        <a:rPr lang="en-US" b="0" i="1" smtClean="0">
                                          <a:solidFill>
                                            <a:schemeClr val="tx1"/>
                                          </a:solidFill>
                                          <a:latin typeface="Cambria Math" panose="02040503050406030204" pitchFamily="18" charset="0"/>
                                          <a:ea typeface="Cambria Math" panose="02040503050406030204" pitchFamily="18" charset="0"/>
                                        </a:rPr>
                                      </m:ctrlPr>
                                    </m:sSupPr>
                                    <m:e>
                                      <m:r>
                                        <m:rPr>
                                          <m:brk m:alnAt="7"/>
                                        </m:rPr>
                                        <a:rPr lang="en-US" b="0" i="1" smtClean="0">
                                          <a:solidFill>
                                            <a:schemeClr val="tx1"/>
                                          </a:solidFill>
                                          <a:latin typeface="Cambria Math" panose="02040503050406030204" pitchFamily="18" charset="0"/>
                                          <a:ea typeface="Cambria Math" panose="02040503050406030204" pitchFamily="18" charset="0"/>
                                        </a:rPr>
                                        <m:t>𝑠</m:t>
                                      </m:r>
                                    </m:e>
                                    <m:sup>
                                      <m:r>
                                        <m:rPr>
                                          <m:brk m:alnAt="7"/>
                                        </m:rPr>
                                        <a:rPr lang="en-US" b="0" i="1" smtClean="0">
                                          <a:solidFill>
                                            <a:schemeClr val="tx1"/>
                                          </a:solidFill>
                                          <a:latin typeface="Cambria Math" panose="02040503050406030204" pitchFamily="18" charset="0"/>
                                          <a:ea typeface="Cambria Math" panose="02040503050406030204" pitchFamily="18" charset="0"/>
                                        </a:rPr>
                                        <m:t>′</m:t>
                                      </m:r>
                                    </m:sup>
                                  </m:sSup>
                                  <m:r>
                                    <m:rPr>
                                      <m:brk m:alnAt="7"/>
                                    </m:rPr>
                                    <a:rPr lang="en-US" b="0" i="1" smtClean="0">
                                      <a:solidFill>
                                        <a:schemeClr val="tx1"/>
                                      </a:solidFill>
                                      <a:latin typeface="Cambria Math" panose="02040503050406030204" pitchFamily="18" charset="0"/>
                                      <a:ea typeface="Cambria Math" panose="02040503050406030204" pitchFamily="18" charset="0"/>
                                    </a:rPr>
                                    <m:t>𝜖</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𝑆</m:t>
                                  </m:r>
                                </m:sub>
                                <m:sup/>
                                <m:e>
                                  <m:r>
                                    <a:rPr lang="en-US" b="0" i="1" smtClean="0">
                                      <a:solidFill>
                                        <a:schemeClr val="tx1"/>
                                      </a:solidFill>
                                      <a:latin typeface="Cambria Math" panose="02040503050406030204" pitchFamily="18" charset="0"/>
                                      <a:ea typeface="Cambria Math" panose="02040503050406030204" pitchFamily="18" charset="0"/>
                                    </a:rPr>
                                    <m:t>𝑇</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𝑠</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𝑎</m:t>
                                      </m:r>
                                      <m:r>
                                        <a:rPr lang="en-US" b="0" i="1" smtClean="0">
                                          <a:solidFill>
                                            <a:schemeClr val="tx1"/>
                                          </a:solidFill>
                                          <a:latin typeface="Cambria Math" panose="02040503050406030204" pitchFamily="18" charset="0"/>
                                          <a:ea typeface="Cambria Math" panose="02040503050406030204" pitchFamily="18" charset="0"/>
                                        </a:rPr>
                                        <m:t>, </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𝑠</m:t>
                                          </m:r>
                                        </m:e>
                                        <m:sup>
                                          <m:r>
                                            <a:rPr lang="en-US" b="0" i="1" smtClean="0">
                                              <a:solidFill>
                                                <a:schemeClr val="tx1"/>
                                              </a:solidFill>
                                              <a:latin typeface="Cambria Math" panose="02040503050406030204" pitchFamily="18" charset="0"/>
                                              <a:ea typeface="Cambria Math" panose="02040503050406030204" pitchFamily="18" charset="0"/>
                                            </a:rPr>
                                            <m:t>′</m:t>
                                          </m:r>
                                        </m:sup>
                                      </m:sSup>
                                    </m:e>
                                  </m:d>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𝑉</m:t>
                                      </m:r>
                                    </m:e>
                                    <m:sup>
                                      <m:r>
                                        <a:rPr lang="en-US" b="0" i="1" smtClean="0">
                                          <a:solidFill>
                                            <a:schemeClr val="tx1"/>
                                          </a:solidFill>
                                          <a:latin typeface="Cambria Math" panose="02040503050406030204" pitchFamily="18" charset="0"/>
                                          <a:ea typeface="Cambria Math" panose="02040503050406030204" pitchFamily="18" charset="0"/>
                                        </a:rPr>
                                        <m:t>∗</m:t>
                                      </m:r>
                                    </m:sup>
                                  </m:sSup>
                                  <m:d>
                                    <m:dPr>
                                      <m:ctrlPr>
                                        <a:rPr lang="en-US" b="0" i="1" smtClean="0">
                                          <a:solidFill>
                                            <a:schemeClr val="tx1"/>
                                          </a:solidFill>
                                          <a:latin typeface="Cambria Math" panose="02040503050406030204" pitchFamily="18" charset="0"/>
                                          <a:ea typeface="Cambria Math" panose="02040503050406030204" pitchFamily="18" charset="0"/>
                                        </a:rPr>
                                      </m:ctrlPr>
                                    </m:dPr>
                                    <m:e>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𝑆</m:t>
                                          </m:r>
                                        </m:e>
                                        <m:sup>
                                          <m:r>
                                            <a:rPr lang="en-US" b="0" i="1" smtClean="0">
                                              <a:solidFill>
                                                <a:schemeClr val="tx1"/>
                                              </a:solidFill>
                                              <a:latin typeface="Cambria Math" panose="02040503050406030204" pitchFamily="18" charset="0"/>
                                              <a:ea typeface="Cambria Math" panose="02040503050406030204" pitchFamily="18" charset="0"/>
                                            </a:rPr>
                                            <m:t>′</m:t>
                                          </m:r>
                                        </m:sup>
                                      </m:sSup>
                                    </m:e>
                                  </m:d>
                                </m:e>
                              </m:nary>
                              <m:r>
                                <a:rPr lang="en-US" b="0" i="1" smtClean="0">
                                  <a:solidFill>
                                    <a:schemeClr val="tx1"/>
                                  </a:solidFill>
                                  <a:latin typeface="Cambria Math" panose="02040503050406030204" pitchFamily="18" charset="0"/>
                                  <a:ea typeface="Cambria Math" panose="02040503050406030204" pitchFamily="18" charset="0"/>
                                </a:rPr>
                                <m:t>)</m:t>
                              </m:r>
                            </m:e>
                          </m:func>
                        </m:e>
                      </m:func>
                    </m:oMath>
                  </m:oMathPara>
                </a14:m>
                <a:endParaRPr lang="en-US" dirty="0">
                  <a:solidFill>
                    <a:schemeClr val="tx1"/>
                  </a:solidFill>
                </a:endParaRPr>
              </a:p>
              <a:p>
                <a:endParaRPr lang="en-US" sz="2400" dirty="0">
                  <a:solidFill>
                    <a:schemeClr val="tx1"/>
                  </a:solidFill>
                </a:endParaRPr>
              </a:p>
              <a:p>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E14BBEAF-B516-45F4-9EF6-A9F65111580F}"/>
                  </a:ext>
                </a:extLst>
              </p:cNvPr>
              <p:cNvSpPr>
                <a:spLocks noGrp="1" noRot="1" noChangeAspect="1" noMove="1" noResize="1" noEditPoints="1" noAdjustHandles="1" noChangeArrowheads="1" noChangeShapeType="1" noTextEdit="1"/>
              </p:cNvSpPr>
              <p:nvPr>
                <p:ph type="body" idx="1"/>
              </p:nvPr>
            </p:nvSpPr>
            <p:spPr>
              <a:xfrm>
                <a:off x="769503" y="1191636"/>
                <a:ext cx="10686473" cy="5063691"/>
              </a:xfrm>
              <a:blipFill>
                <a:blip r:embed="rId3"/>
                <a:stretch>
                  <a:fillRect l="-856" r="-342"/>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p:txBody>
          <a:bodyPr/>
          <a:lstStyle/>
          <a:p>
            <a:fld id="{B5CEABB6-07DC-46E8-9B57-56EC44A396E5}" type="slidenum">
              <a:rPr lang="en-US" smtClean="0"/>
              <a:pPr/>
              <a:t>16</a:t>
            </a:fld>
            <a:endParaRPr lang="en-US" dirty="0"/>
          </a:p>
        </p:txBody>
      </p:sp>
    </p:spTree>
    <p:extLst>
      <p:ext uri="{BB962C8B-B14F-4D97-AF65-F5344CB8AC3E}">
        <p14:creationId xmlns:p14="http://schemas.microsoft.com/office/powerpoint/2010/main" val="92017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838201" y="365125"/>
            <a:ext cx="5251316" cy="1807305"/>
          </a:xfrm>
        </p:spPr>
        <p:txBody>
          <a:bodyPr vert="horz" lIns="91440" tIns="45720" rIns="91440" bIns="45720" rtlCol="0" anchor="ctr">
            <a:normAutofit/>
          </a:bodyPr>
          <a:lstStyle/>
          <a:p>
            <a:r>
              <a:rPr lang="en-US" dirty="0">
                <a:solidFill>
                  <a:schemeClr val="tx1"/>
                </a:solidFill>
              </a:rPr>
              <a:t>AI PLANNING:</a:t>
            </a:r>
            <a:br>
              <a:rPr lang="en-US" dirty="0">
                <a:solidFill>
                  <a:schemeClr val="tx1"/>
                </a:solidFill>
              </a:rPr>
            </a:br>
            <a:r>
              <a:rPr lang="en-US" dirty="0">
                <a:solidFill>
                  <a:schemeClr val="tx1"/>
                </a:solidFill>
              </a:rPr>
              <a:t>EXPLORATION Vs. EXPLOITATION</a:t>
            </a:r>
          </a:p>
        </p:txBody>
      </p:sp>
      <p:sp>
        <p:nvSpPr>
          <p:cNvPr id="3" name="TextBox 2">
            <a:extLst>
              <a:ext uri="{FF2B5EF4-FFF2-40B4-BE49-F238E27FC236}">
                <a16:creationId xmlns:a16="http://schemas.microsoft.com/office/drawing/2014/main" id="{736A70C2-1CF8-344C-8BED-75C3877DDB3D}"/>
              </a:ext>
            </a:extLst>
          </p:cNvPr>
          <p:cNvSpPr txBox="1"/>
          <p:nvPr/>
        </p:nvSpPr>
        <p:spPr>
          <a:xfrm>
            <a:off x="838200" y="2333297"/>
            <a:ext cx="4619621"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How does agent learn optimal policy?</a:t>
            </a:r>
          </a:p>
          <a:p>
            <a:pPr marL="342900" indent="-228600">
              <a:lnSpc>
                <a:spcPct val="90000"/>
              </a:lnSpc>
              <a:spcAft>
                <a:spcPts val="600"/>
              </a:spcAft>
              <a:buFont typeface="Arial" panose="020B0604020202020204" pitchFamily="34" charset="0"/>
              <a:buChar char="•"/>
            </a:pPr>
            <a:r>
              <a:rPr lang="en-US" sz="2000" dirty="0"/>
              <a:t>Needs to evaluate every possible action for all (infinite) states.</a:t>
            </a:r>
          </a:p>
          <a:p>
            <a:pPr marL="342900" indent="-228600">
              <a:lnSpc>
                <a:spcPct val="90000"/>
              </a:lnSpc>
              <a:spcAft>
                <a:spcPts val="600"/>
              </a:spcAft>
              <a:buFont typeface="Arial" panose="020B0604020202020204" pitchFamily="34" charset="0"/>
              <a:buChar char="•"/>
            </a:pPr>
            <a:r>
              <a:rPr lang="en-US" sz="2000" dirty="0"/>
              <a:t>What if the agent chooses an action that it thinks is best all the time? – unexplored parts of state space ignored.</a:t>
            </a:r>
          </a:p>
          <a:p>
            <a:pPr marL="342900" indent="-228600">
              <a:lnSpc>
                <a:spcPct val="90000"/>
              </a:lnSpc>
              <a:spcAft>
                <a:spcPts val="600"/>
              </a:spcAft>
              <a:buFont typeface="Arial" panose="020B0604020202020204" pitchFamily="34" charset="0"/>
              <a:buChar char="•"/>
            </a:pPr>
            <a:r>
              <a:rPr lang="en-US" sz="2000" dirty="0"/>
              <a:t>What if  the agent chooses to explore extensively? How to leverage (exploit) what the agent has learned?</a:t>
            </a:r>
          </a:p>
          <a:p>
            <a:pPr marL="342900" indent="-228600">
              <a:lnSpc>
                <a:spcPct val="90000"/>
              </a:lnSpc>
              <a:spcAft>
                <a:spcPts val="600"/>
              </a:spcAft>
              <a:buFont typeface="Arial" panose="020B0604020202020204" pitchFamily="34" charset="0"/>
              <a:buChar char="•"/>
            </a:pPr>
            <a:r>
              <a:rPr lang="en-US" sz="2000" dirty="0"/>
              <a:t>Delayed consequences</a:t>
            </a:r>
          </a:p>
        </p:txBody>
      </p:sp>
      <p:pic>
        <p:nvPicPr>
          <p:cNvPr id="5" name="Picture 4" descr="Magnifying glass and question mark">
            <a:extLst>
              <a:ext uri="{FF2B5EF4-FFF2-40B4-BE49-F238E27FC236}">
                <a16:creationId xmlns:a16="http://schemas.microsoft.com/office/drawing/2014/main" id="{59C9747C-FB9A-C997-A753-06918A1A23DE}"/>
              </a:ext>
            </a:extLst>
          </p:cNvPr>
          <p:cNvPicPr>
            <a:picLocks noChangeAspect="1"/>
          </p:cNvPicPr>
          <p:nvPr/>
        </p:nvPicPr>
        <p:blipFill rotWithShape="1">
          <a:blip r:embed="rId3"/>
          <a:srcRect l="27023" r="2406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07789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285750" y="73171"/>
            <a:ext cx="9669318" cy="604854"/>
          </a:xfrm>
        </p:spPr>
        <p:txBody>
          <a:bodyPr>
            <a:normAutofit/>
          </a:bodyPr>
          <a:lstStyle/>
          <a:p>
            <a:r>
              <a:rPr lang="en-US" sz="3600" b="1" dirty="0"/>
              <a:t>Q-learning – Model free</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2130803" y="1086499"/>
            <a:ext cx="8938170" cy="604855"/>
          </a:xfrm>
        </p:spPr>
        <p:txBody>
          <a:bodyPr vert="horz" lIns="91440" tIns="45720" rIns="91440" bIns="45720" rtlCol="0" anchor="b">
            <a:normAutofit/>
          </a:bodyPr>
          <a:lstStyle/>
          <a:p>
            <a:r>
              <a:rPr lang="en-US" dirty="0">
                <a:solidFill>
                  <a:schemeClr val="tx1"/>
                </a:solidFill>
              </a:rPr>
              <a:t>We cannot always accurately model the state transition probabilities</a:t>
            </a: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p:txBody>
          <a:bodyPr/>
          <a:lstStyle/>
          <a:p>
            <a:fld id="{B5CEABB6-07DC-46E8-9B57-56EC44A396E5}" type="slidenum">
              <a:rPr lang="en-US" smtClean="0"/>
              <a:pPr/>
              <a:t>18</a:t>
            </a:fld>
            <a:endParaRPr lang="en-US" dirty="0"/>
          </a:p>
        </p:txBody>
      </p:sp>
      <p:pic>
        <p:nvPicPr>
          <p:cNvPr id="5" name="Graphic 4" descr="Badge Tick1 outline">
            <a:extLst>
              <a:ext uri="{FF2B5EF4-FFF2-40B4-BE49-F238E27FC236}">
                <a16:creationId xmlns:a16="http://schemas.microsoft.com/office/drawing/2014/main" id="{4E92106E-6BB0-0A2C-B951-5D7D0761F7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2417" y="1044429"/>
            <a:ext cx="688996" cy="688996"/>
          </a:xfrm>
          <a:prstGeom prst="rect">
            <a:avLst/>
          </a:prstGeom>
        </p:spPr>
      </p:pic>
      <p:pic>
        <p:nvPicPr>
          <p:cNvPr id="8" name="Graphic 7" descr="Close outline">
            <a:extLst>
              <a:ext uri="{FF2B5EF4-FFF2-40B4-BE49-F238E27FC236}">
                <a16:creationId xmlns:a16="http://schemas.microsoft.com/office/drawing/2014/main" id="{1B327205-3DA8-6688-766B-57DDECF789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2459" y="1044429"/>
            <a:ext cx="688996" cy="688996"/>
          </a:xfrm>
          <a:prstGeom prst="rect">
            <a:avLst/>
          </a:prstGeom>
        </p:spPr>
      </p:pic>
      <p:pic>
        <p:nvPicPr>
          <p:cNvPr id="10" name="Graphic 9" descr="Diamond with solid fill">
            <a:extLst>
              <a:ext uri="{FF2B5EF4-FFF2-40B4-BE49-F238E27FC236}">
                <a16:creationId xmlns:a16="http://schemas.microsoft.com/office/drawing/2014/main" id="{F6FEE6A6-D43F-6187-D479-802B0580D3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5217" y="2233569"/>
            <a:ext cx="914400" cy="914400"/>
          </a:xfrm>
          <a:prstGeom prst="rect">
            <a:avLst/>
          </a:prstGeom>
        </p:spPr>
      </p:pic>
      <p:sp>
        <p:nvSpPr>
          <p:cNvPr id="11" name="Content Placeholder 2">
            <a:extLst>
              <a:ext uri="{FF2B5EF4-FFF2-40B4-BE49-F238E27FC236}">
                <a16:creationId xmlns:a16="http://schemas.microsoft.com/office/drawing/2014/main" id="{BF257DF1-0BF2-D0D0-0F2B-A8C8B54C07A8}"/>
              </a:ext>
            </a:extLst>
          </p:cNvPr>
          <p:cNvSpPr txBox="1">
            <a:spLocks/>
          </p:cNvSpPr>
          <p:nvPr/>
        </p:nvSpPr>
        <p:spPr>
          <a:xfrm>
            <a:off x="2207702" y="2233569"/>
            <a:ext cx="8938170" cy="60485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solidFill>
              </a:rPr>
              <a:t>Easy to define value functions</a:t>
            </a:r>
          </a:p>
        </p:txBody>
      </p:sp>
      <p:sp>
        <p:nvSpPr>
          <p:cNvPr id="13" name="Content Placeholder 2">
            <a:extLst>
              <a:ext uri="{FF2B5EF4-FFF2-40B4-BE49-F238E27FC236}">
                <a16:creationId xmlns:a16="http://schemas.microsoft.com/office/drawing/2014/main" id="{A6FDA8B9-270B-E978-9424-C3ADB35D2AA7}"/>
              </a:ext>
            </a:extLst>
          </p:cNvPr>
          <p:cNvSpPr txBox="1">
            <a:spLocks/>
          </p:cNvSpPr>
          <p:nvPr/>
        </p:nvSpPr>
        <p:spPr>
          <a:xfrm>
            <a:off x="2130803" y="3592127"/>
            <a:ext cx="8938170" cy="604855"/>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chemeClr val="tx1"/>
                </a:solidFill>
              </a:rPr>
              <a:t>No explicit need to model Reward and Penalty functions </a:t>
            </a:r>
          </a:p>
        </p:txBody>
      </p:sp>
      <p:pic>
        <p:nvPicPr>
          <p:cNvPr id="15" name="Graphic 14" descr="Podium with solid fill">
            <a:extLst>
              <a:ext uri="{FF2B5EF4-FFF2-40B4-BE49-F238E27FC236}">
                <a16:creationId xmlns:a16="http://schemas.microsoft.com/office/drawing/2014/main" id="{6E8A5134-3839-7214-576E-A8FA836FB3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5217" y="3436323"/>
            <a:ext cx="914400" cy="914400"/>
          </a:xfrm>
          <a:prstGeom prst="rect">
            <a:avLst/>
          </a:prstGeom>
        </p:spPr>
      </p:pic>
    </p:spTree>
    <p:extLst>
      <p:ext uri="{BB962C8B-B14F-4D97-AF65-F5344CB8AC3E}">
        <p14:creationId xmlns:p14="http://schemas.microsoft.com/office/powerpoint/2010/main" val="3324599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285750" y="73171"/>
            <a:ext cx="9669318" cy="604854"/>
          </a:xfrm>
        </p:spPr>
        <p:txBody>
          <a:bodyPr>
            <a:normAutofit/>
          </a:bodyPr>
          <a:lstStyle/>
          <a:p>
            <a:r>
              <a:rPr lang="en-US" sz="3600" b="1" dirty="0"/>
              <a:t>Q-learning over 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393983" y="872637"/>
                <a:ext cx="10515600" cy="4940934"/>
              </a:xfrm>
            </p:spPr>
            <p:txBody>
              <a:bodyPr vert="horz" lIns="91440" tIns="45720" rIns="91440" bIns="45720" rtlCol="0" anchor="b">
                <a:normAutofit/>
              </a:bodyPr>
              <a:lstStyle/>
              <a:p>
                <a:r>
                  <a:rPr lang="en-US" dirty="0">
                    <a:solidFill>
                      <a:schemeClr val="tx1"/>
                    </a:solidFill>
                  </a:rPr>
                  <a:t>No transition function – approximate value of each state based on the actions taken and rewards/penalty received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i="1" smtClean="0">
                              <a:solidFill>
                                <a:schemeClr val="tx1"/>
                              </a:solidFill>
                              <a:latin typeface="Cambria Math" panose="02040503050406030204" pitchFamily="18" charset="0"/>
                              <a:ea typeface="Cambria Math" panose="02040503050406030204" pitchFamily="18" charset="0"/>
                            </a:rPr>
                            <m:t>𝜋</m:t>
                          </m:r>
                        </m:e>
                        <m:sup>
                          <m:r>
                            <a:rPr lang="en-US" b="0" i="1" smtClean="0">
                              <a:solidFill>
                                <a:schemeClr val="tx1"/>
                              </a:solidFill>
                              <a:latin typeface="Cambria Math" panose="02040503050406030204" pitchFamily="18" charset="0"/>
                              <a:ea typeface="Cambria Math" panose="02040503050406030204" pitchFamily="18" charset="0"/>
                            </a:rPr>
                            <m:t>∗</m:t>
                          </m:r>
                        </m:sup>
                      </m:sSup>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𝑠</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𝑎𝑟𝑔𝑚𝑎𝑥</m:t>
                      </m:r>
                      <m:r>
                        <a:rPr lang="en-US" b="0" i="1" smtClean="0">
                          <a:solidFill>
                            <a:schemeClr val="tx1"/>
                          </a:solidFill>
                          <a:latin typeface="Cambria Math" panose="02040503050406030204" pitchFamily="18" charset="0"/>
                          <a:ea typeface="Cambria Math" panose="02040503050406030204" pitchFamily="18" charset="0"/>
                        </a:rPr>
                        <m:t> </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𝑄</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𝑠</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𝑎</m:t>
                      </m:r>
                      <m:r>
                        <a:rPr lang="en-US" b="0"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p>
                <a:r>
                  <a:rPr lang="en-US" dirty="0">
                    <a:solidFill>
                      <a:schemeClr val="tx1"/>
                    </a:solidFill>
                  </a:rPr>
                  <a:t>Observe transition (s, a, r, s’)</a:t>
                </a:r>
              </a:p>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𝑄</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𝛼</m:t>
                          </m:r>
                        </m:e>
                      </m:d>
                      <m:r>
                        <a:rPr lang="en-US" b="0" i="1" smtClean="0">
                          <a:solidFill>
                            <a:schemeClr val="tx1"/>
                          </a:solidFill>
                          <a:latin typeface="Cambria Math" panose="02040503050406030204" pitchFamily="18" charset="0"/>
                          <a:ea typeface="Cambria Math" panose="02040503050406030204" pitchFamily="18" charset="0"/>
                        </a:rPr>
                        <m:t>𝑄</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𝑠</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𝑎</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𝛼</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𝑟</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𝛾</m:t>
                      </m:r>
                      <m:func>
                        <m:funcPr>
                          <m:ctrlPr>
                            <a:rPr lang="en-US" b="0" i="1" smtClean="0">
                              <a:solidFill>
                                <a:schemeClr val="tx1"/>
                              </a:solidFill>
                              <a:latin typeface="Cambria Math" panose="02040503050406030204" pitchFamily="18" charset="0"/>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max</m:t>
                          </m:r>
                        </m:fName>
                        <m:e>
                          <m:r>
                            <a:rPr lang="en-US" b="0" i="1" smtClean="0">
                              <a:solidFill>
                                <a:schemeClr val="tx1"/>
                              </a:solidFill>
                              <a:latin typeface="Cambria Math" panose="02040503050406030204" pitchFamily="18" charset="0"/>
                              <a:ea typeface="Cambria Math" panose="02040503050406030204" pitchFamily="18" charset="0"/>
                            </a:rPr>
                            <m:t>𝑄</m:t>
                          </m:r>
                          <m:d>
                            <m:dPr>
                              <m:ctrlPr>
                                <a:rPr lang="en-US" b="0" i="1" smtClean="0">
                                  <a:solidFill>
                                    <a:schemeClr val="tx1"/>
                                  </a:solidFill>
                                  <a:latin typeface="Cambria Math" panose="02040503050406030204" pitchFamily="18" charset="0"/>
                                  <a:ea typeface="Cambria Math" panose="02040503050406030204" pitchFamily="18" charset="0"/>
                                </a:rPr>
                              </m:ctrlPr>
                            </m:dPr>
                            <m:e>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𝑠</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 </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𝑎</m:t>
                                  </m:r>
                                </m:e>
                                <m:sup>
                                  <m:r>
                                    <a:rPr lang="en-US" b="0" i="1" smtClean="0">
                                      <a:solidFill>
                                        <a:schemeClr val="tx1"/>
                                      </a:solidFill>
                                      <a:latin typeface="Cambria Math" panose="02040503050406030204" pitchFamily="18" charset="0"/>
                                      <a:ea typeface="Cambria Math" panose="02040503050406030204" pitchFamily="18" charset="0"/>
                                    </a:rPr>
                                    <m:t>′</m:t>
                                  </m:r>
                                </m:sup>
                              </m:sSup>
                            </m:e>
                          </m:d>
                        </m:e>
                      </m:func>
                      <m:r>
                        <a:rPr lang="en-US" b="0"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E14BBEAF-B516-45F4-9EF6-A9F65111580F}"/>
                  </a:ext>
                </a:extLst>
              </p:cNvPr>
              <p:cNvSpPr>
                <a:spLocks noGrp="1" noRot="1" noChangeAspect="1" noMove="1" noResize="1" noEditPoints="1" noAdjustHandles="1" noChangeArrowheads="1" noChangeShapeType="1" noTextEdit="1"/>
              </p:cNvSpPr>
              <p:nvPr>
                <p:ph type="body" idx="1"/>
              </p:nvPr>
            </p:nvSpPr>
            <p:spPr>
              <a:xfrm>
                <a:off x="393983" y="872637"/>
                <a:ext cx="10515600" cy="4940934"/>
              </a:xfrm>
              <a:blipFill>
                <a:blip r:embed="rId3"/>
                <a:stretch>
                  <a:fillRect l="-928" b="-1726"/>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p:txBody>
          <a:bodyPr/>
          <a:lstStyle/>
          <a:p>
            <a:fld id="{B5CEABB6-07DC-46E8-9B57-56EC44A396E5}" type="slidenum">
              <a:rPr lang="en-US" smtClean="0"/>
              <a:pPr/>
              <a:t>19</a:t>
            </a:fld>
            <a:endParaRPr lang="en-US" dirty="0"/>
          </a:p>
        </p:txBody>
      </p:sp>
      <p:pic>
        <p:nvPicPr>
          <p:cNvPr id="5" name="Picture 4">
            <a:extLst>
              <a:ext uri="{FF2B5EF4-FFF2-40B4-BE49-F238E27FC236}">
                <a16:creationId xmlns:a16="http://schemas.microsoft.com/office/drawing/2014/main" id="{10291791-63B8-4C3E-5CE7-A6DD5BA8951E}"/>
              </a:ext>
            </a:extLst>
          </p:cNvPr>
          <p:cNvPicPr>
            <a:picLocks noChangeAspect="1"/>
          </p:cNvPicPr>
          <p:nvPr/>
        </p:nvPicPr>
        <p:blipFill>
          <a:blip r:embed="rId4"/>
          <a:stretch>
            <a:fillRect/>
          </a:stretch>
        </p:blipFill>
        <p:spPr>
          <a:xfrm>
            <a:off x="2952925" y="2142245"/>
            <a:ext cx="5861027" cy="2098084"/>
          </a:xfrm>
          <a:prstGeom prst="rect">
            <a:avLst/>
          </a:prstGeom>
        </p:spPr>
      </p:pic>
    </p:spTree>
    <p:extLst>
      <p:ext uri="{BB962C8B-B14F-4D97-AF65-F5344CB8AC3E}">
        <p14:creationId xmlns:p14="http://schemas.microsoft.com/office/powerpoint/2010/main" val="341109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466722" y="586855"/>
            <a:ext cx="3201366" cy="3387497"/>
          </a:xfrm>
        </p:spPr>
        <p:txBody>
          <a:bodyPr anchor="b">
            <a:normAutofit/>
          </a:bodyPr>
          <a:lstStyle/>
          <a:p>
            <a:pPr algn="r"/>
            <a:r>
              <a:rPr lang="en-ZA" sz="4000">
                <a:solidFill>
                  <a:srgbClr val="FFFFFF"/>
                </a:solidFill>
              </a:rPr>
              <a:t>ABOUT ME</a:t>
            </a:r>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4810259" y="649480"/>
            <a:ext cx="6555347" cy="5546047"/>
          </a:xfrm>
        </p:spPr>
        <p:txBody>
          <a:bodyPr anchor="ctr">
            <a:normAutofit/>
          </a:bodyPr>
          <a:lstStyle/>
          <a:p>
            <a:pPr marL="285750" indent="-285750">
              <a:buFont typeface="Arial" panose="020B0604020202020204" pitchFamily="34" charset="0"/>
              <a:buChar char="•"/>
            </a:pPr>
            <a:r>
              <a:rPr lang="en-US" sz="2000" dirty="0"/>
              <a:t>Currently a Data &amp; Applied Scientist, Microsoft</a:t>
            </a:r>
          </a:p>
          <a:p>
            <a:pPr marL="285750" indent="-285750">
              <a:buFont typeface="Arial" panose="020B0604020202020204" pitchFamily="34" charset="0"/>
              <a:buChar char="•"/>
            </a:pPr>
            <a:r>
              <a:rPr lang="en-US" sz="2000" dirty="0"/>
              <a:t>Ph.D. &amp; M.S. from Carnegie Mellon University</a:t>
            </a:r>
          </a:p>
          <a:p>
            <a:pPr marL="285750" indent="-285750">
              <a:buFont typeface="Arial" panose="020B0604020202020204" pitchFamily="34" charset="0"/>
              <a:buChar char="•"/>
            </a:pPr>
            <a:r>
              <a:rPr lang="en-US" sz="2000" dirty="0"/>
              <a:t>Teaching Assistant for 11-785 in Fall 2020 and Spring 2021</a:t>
            </a:r>
          </a:p>
          <a:p>
            <a:pPr marL="285750" indent="-285750">
              <a:buFont typeface="Arial" panose="020B0604020202020204" pitchFamily="34" charset="0"/>
              <a:buChar char="•"/>
            </a:pPr>
            <a:r>
              <a:rPr lang="en-US" sz="2000" dirty="0"/>
              <a:t>Thesis on stochastic modeling &amp; novel Deep Learning based sequential analysis to make energy systems more robust under climate change</a:t>
            </a: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11704320" y="6455664"/>
            <a:ext cx="448056" cy="365125"/>
          </a:xfrm>
        </p:spPr>
        <p:txBody>
          <a:bodyPr>
            <a:normAutofit/>
          </a:bodyPr>
          <a:lstStyle/>
          <a:p>
            <a:pPr>
              <a:spcAft>
                <a:spcPts val="600"/>
              </a:spcAft>
            </a:pPr>
            <a:fld id="{19B51A1E-902D-48AF-9020-955120F399B6}" type="slidenum">
              <a:rPr lang="en-ZA" sz="1100">
                <a:solidFill>
                  <a:schemeClr val="tx1">
                    <a:lumMod val="50000"/>
                    <a:lumOff val="50000"/>
                  </a:schemeClr>
                </a:solidFill>
              </a:rPr>
              <a:pPr>
                <a:spcAft>
                  <a:spcPts val="600"/>
                </a:spcAft>
              </a:pPr>
              <a:t>2</a:t>
            </a:fld>
            <a:endParaRPr lang="en-ZA" sz="1100">
              <a:solidFill>
                <a:schemeClr val="tx1">
                  <a:lumMod val="50000"/>
                  <a:lumOff val="50000"/>
                </a:schemeClr>
              </a:solidFill>
            </a:endParaRPr>
          </a:p>
        </p:txBody>
      </p:sp>
    </p:spTree>
    <p:extLst>
      <p:ext uri="{BB962C8B-B14F-4D97-AF65-F5344CB8AC3E}">
        <p14:creationId xmlns:p14="http://schemas.microsoft.com/office/powerpoint/2010/main" val="224349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285750" y="73171"/>
            <a:ext cx="9669318" cy="604854"/>
          </a:xfrm>
        </p:spPr>
        <p:txBody>
          <a:bodyPr>
            <a:normAutofit/>
          </a:bodyPr>
          <a:lstStyle/>
          <a:p>
            <a:r>
              <a:rPr lang="en-US" sz="3600" b="1" dirty="0"/>
              <a:t>Q-learning over MDP</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393983" y="872637"/>
            <a:ext cx="10515600" cy="4940934"/>
          </a:xfrm>
        </p:spPr>
        <p:txBody>
          <a:bodyPr vert="horz" lIns="91440" tIns="45720" rIns="91440" bIns="45720" rtlCol="0" anchor="b">
            <a:normAutofit/>
          </a:bodyPr>
          <a:lstStyle/>
          <a:p>
            <a:r>
              <a:rPr lang="en-US" dirty="0">
                <a:solidFill>
                  <a:schemeClr val="tx1"/>
                </a:solidFill>
              </a:rPr>
              <a:t>Q-values are initialized as zeros – and through an iterative process of exploring environment, approximating state and rewards, the values are updated</a:t>
            </a: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p:txBody>
          <a:bodyPr/>
          <a:lstStyle/>
          <a:p>
            <a:fld id="{B5CEABB6-07DC-46E8-9B57-56EC44A396E5}" type="slidenum">
              <a:rPr lang="en-US" smtClean="0"/>
              <a:pPr/>
              <a:t>20</a:t>
            </a:fld>
            <a:endParaRPr lang="en-US" dirty="0"/>
          </a:p>
        </p:txBody>
      </p:sp>
      <p:pic>
        <p:nvPicPr>
          <p:cNvPr id="5" name="Picture 4">
            <a:extLst>
              <a:ext uri="{FF2B5EF4-FFF2-40B4-BE49-F238E27FC236}">
                <a16:creationId xmlns:a16="http://schemas.microsoft.com/office/drawing/2014/main" id="{10291791-63B8-4C3E-5CE7-A6DD5BA8951E}"/>
              </a:ext>
            </a:extLst>
          </p:cNvPr>
          <p:cNvPicPr>
            <a:picLocks noChangeAspect="1"/>
          </p:cNvPicPr>
          <p:nvPr/>
        </p:nvPicPr>
        <p:blipFill>
          <a:blip r:embed="rId3"/>
          <a:stretch>
            <a:fillRect/>
          </a:stretch>
        </p:blipFill>
        <p:spPr>
          <a:xfrm>
            <a:off x="2902591" y="2294062"/>
            <a:ext cx="5861027" cy="2098084"/>
          </a:xfrm>
          <a:prstGeom prst="rect">
            <a:avLst/>
          </a:prstGeom>
        </p:spPr>
      </p:pic>
    </p:spTree>
    <p:extLst>
      <p:ext uri="{BB962C8B-B14F-4D97-AF65-F5344CB8AC3E}">
        <p14:creationId xmlns:p14="http://schemas.microsoft.com/office/powerpoint/2010/main" val="922268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285750" y="73171"/>
            <a:ext cx="9669318" cy="604854"/>
          </a:xfrm>
        </p:spPr>
        <p:txBody>
          <a:bodyPr>
            <a:normAutofit/>
          </a:bodyPr>
          <a:lstStyle/>
          <a:p>
            <a:r>
              <a:rPr lang="en-US" sz="3600" b="1" dirty="0"/>
              <a:t>Q-learning over MDP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393983" y="872637"/>
                <a:ext cx="10515600" cy="4940934"/>
              </a:xfrm>
            </p:spPr>
            <p:txBody>
              <a:bodyPr vert="horz" lIns="91440" tIns="45720" rIns="91440" bIns="45720" rtlCol="0" anchor="b">
                <a:normAutofit/>
              </a:bodyPr>
              <a:lstStyle/>
              <a:p>
                <a:r>
                  <a:rPr lang="en-US" dirty="0">
                    <a:solidFill>
                      <a:schemeClr val="tx1"/>
                    </a:solidFill>
                  </a:rPr>
                  <a:t>No transition function – approximate value of each state based on the actions taken and rewards/penalty received</a:t>
                </a:r>
              </a:p>
              <a:p>
                <a:endParaRPr lang="en-US" dirty="0">
                  <a:solidFill>
                    <a:schemeClr val="tx1"/>
                  </a:solidFill>
                </a:endParaRPr>
              </a:p>
              <a:p>
                <a:r>
                  <a:rPr lang="en-US" dirty="0">
                    <a:solidFill>
                      <a:schemeClr val="tx1"/>
                    </a:solidFill>
                  </a:rPr>
                  <a:t>Q*(s, a) -&gt; expected discounted reward of choosing action a in state s, and choosing the next actions optimally</a:t>
                </a:r>
              </a:p>
              <a:p>
                <a:pP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𝑄</m:t>
                          </m:r>
                        </m:e>
                        <m:sup>
                          <m:r>
                            <a:rPr lang="en-US" b="0" i="1" smtClean="0">
                              <a:solidFill>
                                <a:schemeClr val="tx1"/>
                              </a:solidFill>
                              <a:latin typeface="Cambria Math" panose="02040503050406030204" pitchFamily="18" charset="0"/>
                            </a:rPr>
                            <m:t>∗</m:t>
                          </m:r>
                        </m:sup>
                      </m:sSup>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e>
                          <m:func>
                            <m:funcPr>
                              <m:ctrlPr>
                                <a:rPr lang="en-US" b="0" i="1" smtClean="0">
                                  <a:solidFill>
                                    <a:schemeClr val="tx1"/>
                                  </a:solidFill>
                                  <a:latin typeface="Cambria Math" panose="02040503050406030204" pitchFamily="18" charset="0"/>
                                </a:rPr>
                              </m:ctrlPr>
                            </m:funcPr>
                            <m:fName/>
                            <m:e>
                              <m:r>
                                <a:rPr lang="en-US" b="0" i="1" smtClean="0">
                                  <a:solidFill>
                                    <a:schemeClr val="tx1"/>
                                  </a:solidFill>
                                  <a:latin typeface="Cambria Math" panose="02040503050406030204" pitchFamily="18" charset="0"/>
                                </a:rPr>
                                <m:t>𝑅</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𝛾</m:t>
                              </m:r>
                              <m:nary>
                                <m:naryPr>
                                  <m:chr m:val="∑"/>
                                  <m:supHide m:val="on"/>
                                  <m:ctrlPr>
                                    <a:rPr lang="en-US" b="0" i="1" smtClean="0">
                                      <a:solidFill>
                                        <a:schemeClr val="tx1"/>
                                      </a:solidFill>
                                      <a:latin typeface="Cambria Math" panose="02040503050406030204" pitchFamily="18" charset="0"/>
                                      <a:ea typeface="Cambria Math" panose="02040503050406030204" pitchFamily="18" charset="0"/>
                                    </a:rPr>
                                  </m:ctrlPr>
                                </m:naryPr>
                                <m:sub>
                                  <m:sSup>
                                    <m:sSupPr>
                                      <m:ctrlPr>
                                        <a:rPr lang="en-US" b="0" i="1" smtClean="0">
                                          <a:solidFill>
                                            <a:schemeClr val="tx1"/>
                                          </a:solidFill>
                                          <a:latin typeface="Cambria Math" panose="02040503050406030204" pitchFamily="18" charset="0"/>
                                          <a:ea typeface="Cambria Math" panose="02040503050406030204" pitchFamily="18" charset="0"/>
                                        </a:rPr>
                                      </m:ctrlPr>
                                    </m:sSupPr>
                                    <m:e>
                                      <m:r>
                                        <m:rPr>
                                          <m:brk m:alnAt="7"/>
                                        </m:rPr>
                                        <a:rPr lang="en-US" b="0" i="1" smtClean="0">
                                          <a:solidFill>
                                            <a:schemeClr val="tx1"/>
                                          </a:solidFill>
                                          <a:latin typeface="Cambria Math" panose="02040503050406030204" pitchFamily="18" charset="0"/>
                                          <a:ea typeface="Cambria Math" panose="02040503050406030204" pitchFamily="18" charset="0"/>
                                        </a:rPr>
                                        <m:t>𝑠</m:t>
                                      </m:r>
                                    </m:e>
                                    <m:sup>
                                      <m:r>
                                        <m:rPr>
                                          <m:brk m:alnAt="7"/>
                                        </m:rPr>
                                        <a:rPr lang="en-US" b="0" i="1" smtClean="0">
                                          <a:solidFill>
                                            <a:schemeClr val="tx1"/>
                                          </a:solidFill>
                                          <a:latin typeface="Cambria Math" panose="02040503050406030204" pitchFamily="18" charset="0"/>
                                          <a:ea typeface="Cambria Math" panose="02040503050406030204" pitchFamily="18" charset="0"/>
                                        </a:rPr>
                                        <m:t>′</m:t>
                                      </m:r>
                                    </m:sup>
                                  </m:sSup>
                                  <m:r>
                                    <m:rPr>
                                      <m:brk m:alnAt="7"/>
                                    </m:rPr>
                                    <a:rPr lang="en-US" b="0" i="1" smtClean="0">
                                      <a:solidFill>
                                        <a:schemeClr val="tx1"/>
                                      </a:solidFill>
                                      <a:latin typeface="Cambria Math" panose="02040503050406030204" pitchFamily="18" charset="0"/>
                                      <a:ea typeface="Cambria Math" panose="02040503050406030204" pitchFamily="18" charset="0"/>
                                    </a:rPr>
                                    <m:t>𝜖</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𝑆</m:t>
                                  </m:r>
                                </m:sub>
                                <m:sup/>
                                <m:e>
                                  <m:r>
                                    <a:rPr lang="en-US" b="0" i="1" smtClean="0">
                                      <a:solidFill>
                                        <a:schemeClr val="tx1"/>
                                      </a:solidFill>
                                      <a:latin typeface="Cambria Math" panose="02040503050406030204" pitchFamily="18" charset="0"/>
                                      <a:ea typeface="Cambria Math" panose="02040503050406030204" pitchFamily="18" charset="0"/>
                                    </a:rPr>
                                    <m:t>𝑇</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𝑠</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𝑎</m:t>
                                      </m:r>
                                      <m:r>
                                        <a:rPr lang="en-US" b="0" i="1" smtClean="0">
                                          <a:solidFill>
                                            <a:schemeClr val="tx1"/>
                                          </a:solidFill>
                                          <a:latin typeface="Cambria Math" panose="02040503050406030204" pitchFamily="18" charset="0"/>
                                          <a:ea typeface="Cambria Math" panose="02040503050406030204" pitchFamily="18" charset="0"/>
                                        </a:rPr>
                                        <m:t>, </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𝑠</m:t>
                                          </m:r>
                                        </m:e>
                                        <m:sup>
                                          <m:r>
                                            <a:rPr lang="en-US" b="0" i="1" smtClean="0">
                                              <a:solidFill>
                                                <a:schemeClr val="tx1"/>
                                              </a:solidFill>
                                              <a:latin typeface="Cambria Math" panose="02040503050406030204" pitchFamily="18" charset="0"/>
                                              <a:ea typeface="Cambria Math" panose="02040503050406030204" pitchFamily="18" charset="0"/>
                                            </a:rPr>
                                            <m:t>′</m:t>
                                          </m:r>
                                        </m:sup>
                                      </m:sSup>
                                    </m:e>
                                  </m:d>
                                  <m:sSup>
                                    <m:sSupPr>
                                      <m:ctrlPr>
                                        <a:rPr lang="en-US" b="0" i="1" smtClean="0">
                                          <a:solidFill>
                                            <a:schemeClr val="tx1"/>
                                          </a:solidFill>
                                          <a:latin typeface="Cambria Math" panose="02040503050406030204" pitchFamily="18" charset="0"/>
                                          <a:ea typeface="Cambria Math" panose="02040503050406030204" pitchFamily="18" charset="0"/>
                                        </a:rPr>
                                      </m:ctrlPr>
                                    </m:sSupPr>
                                    <m:e>
                                      <m:func>
                                        <m:funcPr>
                                          <m:ctrlPr>
                                            <a:rPr lang="en-US" b="0" i="1" smtClean="0">
                                              <a:solidFill>
                                                <a:schemeClr val="tx1"/>
                                              </a:solidFill>
                                              <a:latin typeface="Cambria Math" panose="02040503050406030204" pitchFamily="18" charset="0"/>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max</m:t>
                                          </m:r>
                                        </m:fName>
                                        <m:e>
                                          <m:r>
                                            <a:rPr lang="en-US" b="0" i="1" smtClean="0">
                                              <a:solidFill>
                                                <a:schemeClr val="tx1"/>
                                              </a:solidFill>
                                              <a:latin typeface="Cambria Math" panose="02040503050406030204" pitchFamily="18" charset="0"/>
                                              <a:ea typeface="Cambria Math" panose="02040503050406030204" pitchFamily="18" charset="0"/>
                                            </a:rPr>
                                            <m:t>𝑄</m:t>
                                          </m:r>
                                        </m:e>
                                      </m:func>
                                    </m:e>
                                    <m:sup>
                                      <m:r>
                                        <a:rPr lang="en-US" b="0" i="1" smtClean="0">
                                          <a:solidFill>
                                            <a:schemeClr val="tx1"/>
                                          </a:solidFill>
                                          <a:latin typeface="Cambria Math" panose="02040503050406030204" pitchFamily="18" charset="0"/>
                                          <a:ea typeface="Cambria Math" panose="02040503050406030204" pitchFamily="18" charset="0"/>
                                        </a:rPr>
                                        <m:t>∗</m:t>
                                      </m:r>
                                    </m:sup>
                                  </m:sSup>
                                  <m:d>
                                    <m:dPr>
                                      <m:ctrlPr>
                                        <a:rPr lang="en-US" b="0" i="1" smtClean="0">
                                          <a:solidFill>
                                            <a:schemeClr val="tx1"/>
                                          </a:solidFill>
                                          <a:latin typeface="Cambria Math" panose="02040503050406030204" pitchFamily="18" charset="0"/>
                                          <a:ea typeface="Cambria Math" panose="02040503050406030204" pitchFamily="18" charset="0"/>
                                        </a:rPr>
                                      </m:ctrlPr>
                                    </m:dPr>
                                    <m:e>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𝑠</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 </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𝑎</m:t>
                                          </m:r>
                                        </m:e>
                                        <m:sup>
                                          <m:r>
                                            <a:rPr lang="en-US" b="0" i="1" smtClean="0">
                                              <a:solidFill>
                                                <a:schemeClr val="tx1"/>
                                              </a:solidFill>
                                              <a:latin typeface="Cambria Math" panose="02040503050406030204" pitchFamily="18" charset="0"/>
                                              <a:ea typeface="Cambria Math" panose="02040503050406030204" pitchFamily="18" charset="0"/>
                                            </a:rPr>
                                            <m:t>′</m:t>
                                          </m:r>
                                        </m:sup>
                                      </m:sSup>
                                    </m:e>
                                  </m:d>
                                </m:e>
                              </m:nary>
                              <m:r>
                                <a:rPr lang="en-US" b="0" i="1" smtClean="0">
                                  <a:solidFill>
                                    <a:schemeClr val="tx1"/>
                                  </a:solidFill>
                                  <a:latin typeface="Cambria Math" panose="02040503050406030204" pitchFamily="18" charset="0"/>
                                  <a:ea typeface="Cambria Math" panose="02040503050406030204" pitchFamily="18" charset="0"/>
                                </a:rPr>
                                <m:t>)</m:t>
                              </m:r>
                            </m:e>
                          </m:func>
                        </m:e>
                      </m:func>
                    </m:oMath>
                  </m:oMathPara>
                </a14:m>
                <a:endParaRPr lang="en-US"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i="1" smtClean="0">
                              <a:solidFill>
                                <a:schemeClr val="tx1"/>
                              </a:solidFill>
                              <a:latin typeface="Cambria Math" panose="02040503050406030204" pitchFamily="18" charset="0"/>
                              <a:ea typeface="Cambria Math" panose="02040503050406030204" pitchFamily="18" charset="0"/>
                            </a:rPr>
                            <m:t>𝜋</m:t>
                          </m:r>
                        </m:e>
                        <m:sup>
                          <m:r>
                            <a:rPr lang="en-US" b="0" i="1" smtClean="0">
                              <a:solidFill>
                                <a:schemeClr val="tx1"/>
                              </a:solidFill>
                              <a:latin typeface="Cambria Math" panose="02040503050406030204" pitchFamily="18" charset="0"/>
                              <a:ea typeface="Cambria Math" panose="02040503050406030204" pitchFamily="18" charset="0"/>
                            </a:rPr>
                            <m:t>∗</m:t>
                          </m:r>
                        </m:sup>
                      </m:sSup>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𝑠</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𝑎𝑟𝑔𝑚𝑎𝑥</m:t>
                      </m:r>
                      <m:r>
                        <a:rPr lang="en-US" b="0" i="1" smtClean="0">
                          <a:solidFill>
                            <a:schemeClr val="tx1"/>
                          </a:solidFill>
                          <a:latin typeface="Cambria Math" panose="02040503050406030204" pitchFamily="18" charset="0"/>
                          <a:ea typeface="Cambria Math" panose="02040503050406030204" pitchFamily="18" charset="0"/>
                        </a:rPr>
                        <m:t> </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𝑄</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𝑠</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𝑎</m:t>
                      </m:r>
                      <m:r>
                        <a:rPr lang="en-US" b="0"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a:p>
                <a:r>
                  <a:rPr lang="en-US" dirty="0">
                    <a:solidFill>
                      <a:schemeClr val="tx1"/>
                    </a:solidFill>
                  </a:rPr>
                  <a:t>Observe transition (s, a, r, s’)</a:t>
                </a:r>
              </a:p>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𝑄</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m:t>
                          </m:r>
                          <m:r>
                            <a:rPr lang="en-US" b="0" i="1" smtClean="0">
                              <a:solidFill>
                                <a:schemeClr val="tx1"/>
                              </a:solidFill>
                              <a:latin typeface="Cambria Math" panose="02040503050406030204" pitchFamily="18" charset="0"/>
                              <a:ea typeface="Cambria Math" panose="02040503050406030204" pitchFamily="18" charset="0"/>
                            </a:rPr>
                            <m:t>𝛼</m:t>
                          </m:r>
                        </m:e>
                      </m:d>
                      <m:r>
                        <a:rPr lang="en-US" b="0" i="1" smtClean="0">
                          <a:solidFill>
                            <a:schemeClr val="tx1"/>
                          </a:solidFill>
                          <a:latin typeface="Cambria Math" panose="02040503050406030204" pitchFamily="18" charset="0"/>
                          <a:ea typeface="Cambria Math" panose="02040503050406030204" pitchFamily="18" charset="0"/>
                        </a:rPr>
                        <m:t>𝑄</m:t>
                      </m:r>
                      <m:d>
                        <m:dPr>
                          <m:ctrlPr>
                            <a:rPr lang="en-US" b="0" i="1" smtClean="0">
                              <a:solidFill>
                                <a:schemeClr val="tx1"/>
                              </a:solidFill>
                              <a:latin typeface="Cambria Math" panose="02040503050406030204" pitchFamily="18" charset="0"/>
                              <a:ea typeface="Cambria Math" panose="02040503050406030204" pitchFamily="18" charset="0"/>
                            </a:rPr>
                          </m:ctrlPr>
                        </m:dPr>
                        <m:e>
                          <m:r>
                            <a:rPr lang="en-US" b="0" i="1" smtClean="0">
                              <a:solidFill>
                                <a:schemeClr val="tx1"/>
                              </a:solidFill>
                              <a:latin typeface="Cambria Math" panose="02040503050406030204" pitchFamily="18" charset="0"/>
                              <a:ea typeface="Cambria Math" panose="02040503050406030204" pitchFamily="18" charset="0"/>
                            </a:rPr>
                            <m:t>𝑠</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𝑎</m:t>
                          </m:r>
                        </m:e>
                      </m:d>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𝛼</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𝑟</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𝛾</m:t>
                      </m:r>
                      <m:func>
                        <m:funcPr>
                          <m:ctrlPr>
                            <a:rPr lang="en-US" b="0" i="1" smtClean="0">
                              <a:solidFill>
                                <a:schemeClr val="tx1"/>
                              </a:solidFill>
                              <a:latin typeface="Cambria Math" panose="02040503050406030204" pitchFamily="18" charset="0"/>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max</m:t>
                          </m:r>
                        </m:fName>
                        <m:e>
                          <m:r>
                            <a:rPr lang="en-US" b="0" i="1" smtClean="0">
                              <a:solidFill>
                                <a:schemeClr val="tx1"/>
                              </a:solidFill>
                              <a:latin typeface="Cambria Math" panose="02040503050406030204" pitchFamily="18" charset="0"/>
                              <a:ea typeface="Cambria Math" panose="02040503050406030204" pitchFamily="18" charset="0"/>
                            </a:rPr>
                            <m:t>𝑄</m:t>
                          </m:r>
                          <m:d>
                            <m:dPr>
                              <m:ctrlPr>
                                <a:rPr lang="en-US" b="0" i="1" smtClean="0">
                                  <a:solidFill>
                                    <a:schemeClr val="tx1"/>
                                  </a:solidFill>
                                  <a:latin typeface="Cambria Math" panose="02040503050406030204" pitchFamily="18" charset="0"/>
                                  <a:ea typeface="Cambria Math" panose="02040503050406030204" pitchFamily="18" charset="0"/>
                                </a:rPr>
                              </m:ctrlPr>
                            </m:dPr>
                            <m:e>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𝑠</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 </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𝑎</m:t>
                                  </m:r>
                                </m:e>
                                <m:sup>
                                  <m:r>
                                    <a:rPr lang="en-US" b="0" i="1" smtClean="0">
                                      <a:solidFill>
                                        <a:schemeClr val="tx1"/>
                                      </a:solidFill>
                                      <a:latin typeface="Cambria Math" panose="02040503050406030204" pitchFamily="18" charset="0"/>
                                      <a:ea typeface="Cambria Math" panose="02040503050406030204" pitchFamily="18" charset="0"/>
                                    </a:rPr>
                                    <m:t>′</m:t>
                                  </m:r>
                                </m:sup>
                              </m:sSup>
                            </m:e>
                          </m:d>
                        </m:e>
                      </m:func>
                      <m:r>
                        <a:rPr lang="en-US" b="0"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E14BBEAF-B516-45F4-9EF6-A9F65111580F}"/>
                  </a:ext>
                </a:extLst>
              </p:cNvPr>
              <p:cNvSpPr>
                <a:spLocks noGrp="1" noRot="1" noChangeAspect="1" noMove="1" noResize="1" noEditPoints="1" noAdjustHandles="1" noChangeArrowheads="1" noChangeShapeType="1" noTextEdit="1"/>
              </p:cNvSpPr>
              <p:nvPr>
                <p:ph type="body" idx="1"/>
              </p:nvPr>
            </p:nvSpPr>
            <p:spPr>
              <a:xfrm>
                <a:off x="393983" y="872637"/>
                <a:ext cx="10515600" cy="4940934"/>
              </a:xfrm>
              <a:blipFill>
                <a:blip r:embed="rId3"/>
                <a:stretch>
                  <a:fillRect l="-928" r="-1449" b="-1603"/>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p:txBody>
          <a:bodyPr/>
          <a:lstStyle/>
          <a:p>
            <a:fld id="{B5CEABB6-07DC-46E8-9B57-56EC44A396E5}" type="slidenum">
              <a:rPr lang="en-US" smtClean="0"/>
              <a:pPr/>
              <a:t>21</a:t>
            </a:fld>
            <a:endParaRPr lang="en-US" dirty="0"/>
          </a:p>
        </p:txBody>
      </p:sp>
      <p:pic>
        <p:nvPicPr>
          <p:cNvPr id="5" name="Picture 4">
            <a:extLst>
              <a:ext uri="{FF2B5EF4-FFF2-40B4-BE49-F238E27FC236}">
                <a16:creationId xmlns:a16="http://schemas.microsoft.com/office/drawing/2014/main" id="{10291791-63B8-4C3E-5CE7-A6DD5BA8951E}"/>
              </a:ext>
            </a:extLst>
          </p:cNvPr>
          <p:cNvPicPr>
            <a:picLocks noChangeAspect="1"/>
          </p:cNvPicPr>
          <p:nvPr/>
        </p:nvPicPr>
        <p:blipFill>
          <a:blip r:embed="rId4"/>
          <a:stretch>
            <a:fillRect/>
          </a:stretch>
        </p:blipFill>
        <p:spPr>
          <a:xfrm>
            <a:off x="2969702" y="2552506"/>
            <a:ext cx="6324339" cy="2098084"/>
          </a:xfrm>
          <a:prstGeom prst="rect">
            <a:avLst/>
          </a:prstGeom>
        </p:spPr>
      </p:pic>
    </p:spTree>
    <p:extLst>
      <p:ext uri="{BB962C8B-B14F-4D97-AF65-F5344CB8AC3E}">
        <p14:creationId xmlns:p14="http://schemas.microsoft.com/office/powerpoint/2010/main" val="43896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35A4-1114-4C85-8011-E276C84E2C1D}"/>
              </a:ext>
            </a:extLst>
          </p:cNvPr>
          <p:cNvSpPr>
            <a:spLocks noGrp="1"/>
          </p:cNvSpPr>
          <p:nvPr>
            <p:ph type="title"/>
          </p:nvPr>
        </p:nvSpPr>
        <p:spPr>
          <a:xfrm>
            <a:off x="5464574" y="307725"/>
            <a:ext cx="6634774" cy="846301"/>
          </a:xfrm>
        </p:spPr>
        <p:txBody>
          <a:bodyPr>
            <a:noAutofit/>
          </a:bodyPr>
          <a:lstStyle/>
          <a:p>
            <a:r>
              <a:rPr lang="en-US" sz="3200" dirty="0">
                <a:latin typeface="+mn-lt"/>
              </a:rPr>
              <a:t>COMPLEX </a:t>
            </a:r>
            <a:r>
              <a:rPr lang="en-US" sz="3200" dirty="0" err="1">
                <a:latin typeface="+mn-lt"/>
              </a:rPr>
              <a:t>SCENARIo</a:t>
            </a:r>
            <a:r>
              <a:rPr lang="en-US" sz="3200" dirty="0">
                <a:latin typeface="+mn-lt"/>
              </a:rPr>
              <a:t> - GO GAME </a:t>
            </a:r>
          </a:p>
        </p:txBody>
      </p:sp>
      <p:sp>
        <p:nvSpPr>
          <p:cNvPr id="3" name="Text Placeholder 2">
            <a:extLst>
              <a:ext uri="{FF2B5EF4-FFF2-40B4-BE49-F238E27FC236}">
                <a16:creationId xmlns:a16="http://schemas.microsoft.com/office/drawing/2014/main" id="{92A25FE2-2D3E-1210-18BB-1F1D8AE53305}"/>
              </a:ext>
            </a:extLst>
          </p:cNvPr>
          <p:cNvSpPr>
            <a:spLocks noGrp="1"/>
          </p:cNvSpPr>
          <p:nvPr>
            <p:ph type="body" sz="quarter" idx="13"/>
          </p:nvPr>
        </p:nvSpPr>
        <p:spPr/>
        <p:txBody>
          <a:bodyPr>
            <a:normAutofit lnSpcReduction="10000"/>
          </a:bodyPr>
          <a:lstStyle/>
          <a:p>
            <a:r>
              <a:rPr lang="en-US" dirty="0">
                <a:latin typeface="+mn-lt"/>
              </a:rPr>
              <a:t>19x19 different positions</a:t>
            </a:r>
          </a:p>
        </p:txBody>
      </p:sp>
      <p:sp>
        <p:nvSpPr>
          <p:cNvPr id="4" name="Text Placeholder 3">
            <a:extLst>
              <a:ext uri="{FF2B5EF4-FFF2-40B4-BE49-F238E27FC236}">
                <a16:creationId xmlns:a16="http://schemas.microsoft.com/office/drawing/2014/main" id="{7F512E8B-9B29-EFE9-AB52-DD4D6973A9F3}"/>
              </a:ext>
            </a:extLst>
          </p:cNvPr>
          <p:cNvSpPr>
            <a:spLocks noGrp="1"/>
          </p:cNvSpPr>
          <p:nvPr>
            <p:ph type="body" sz="quarter" idx="15"/>
          </p:nvPr>
        </p:nvSpPr>
        <p:spPr/>
        <p:txBody>
          <a:bodyPr/>
          <a:lstStyle/>
          <a:p>
            <a:r>
              <a:rPr lang="en-US" dirty="0"/>
              <a:t>3 DIFFERENT STRATEGIES – BLACK STONE, WHITE STONE, NO STONE</a:t>
            </a:r>
          </a:p>
        </p:txBody>
      </p:sp>
      <p:sp>
        <p:nvSpPr>
          <p:cNvPr id="5" name="Text Placeholder 4">
            <a:extLst>
              <a:ext uri="{FF2B5EF4-FFF2-40B4-BE49-F238E27FC236}">
                <a16:creationId xmlns:a16="http://schemas.microsoft.com/office/drawing/2014/main" id="{5386149C-B901-ABFE-FA0B-55BA0DB19234}"/>
              </a:ext>
            </a:extLst>
          </p:cNvPr>
          <p:cNvSpPr>
            <a:spLocks noGrp="1"/>
          </p:cNvSpPr>
          <p:nvPr>
            <p:ph type="body" sz="quarter" idx="23"/>
          </p:nvPr>
        </p:nvSpPr>
        <p:spPr/>
        <p:txBody>
          <a:bodyPr>
            <a:normAutofit lnSpcReduction="10000"/>
          </a:bodyPr>
          <a:lstStyle/>
          <a:p>
            <a:r>
              <a:rPr lang="en-US" dirty="0">
                <a:latin typeface="+mn-lt"/>
              </a:rPr>
              <a:t>Possible number of states? 3</a:t>
            </a:r>
            <a:r>
              <a:rPr lang="en-US" sz="2200" baseline="30000" dirty="0">
                <a:latin typeface="+mn-lt"/>
              </a:rPr>
              <a:t>19X19</a:t>
            </a:r>
            <a:endParaRPr lang="en-US" baseline="30000" dirty="0">
              <a:latin typeface="+mn-lt"/>
            </a:endParaRPr>
          </a:p>
        </p:txBody>
      </p:sp>
      <p:sp>
        <p:nvSpPr>
          <p:cNvPr id="6" name="Text Placeholder 5">
            <a:extLst>
              <a:ext uri="{FF2B5EF4-FFF2-40B4-BE49-F238E27FC236}">
                <a16:creationId xmlns:a16="http://schemas.microsoft.com/office/drawing/2014/main" id="{5B71A6BA-092C-CD48-AE57-6A11E471B0E8}"/>
              </a:ext>
            </a:extLst>
          </p:cNvPr>
          <p:cNvSpPr>
            <a:spLocks noGrp="1"/>
          </p:cNvSpPr>
          <p:nvPr>
            <p:ph type="body" sz="quarter" idx="24"/>
          </p:nvPr>
        </p:nvSpPr>
        <p:spPr/>
        <p:txBody>
          <a:bodyPr/>
          <a:lstStyle/>
          <a:p>
            <a:r>
              <a:rPr lang="en-US" dirty="0"/>
              <a:t>Impossible to learn the transition matrix – instead approximate it</a:t>
            </a:r>
          </a:p>
        </p:txBody>
      </p:sp>
      <p:sp>
        <p:nvSpPr>
          <p:cNvPr id="7" name="Text Placeholder 6">
            <a:extLst>
              <a:ext uri="{FF2B5EF4-FFF2-40B4-BE49-F238E27FC236}">
                <a16:creationId xmlns:a16="http://schemas.microsoft.com/office/drawing/2014/main" id="{35A57267-9EC3-C686-084E-8873A4E83A6C}"/>
              </a:ext>
            </a:extLst>
          </p:cNvPr>
          <p:cNvSpPr>
            <a:spLocks noGrp="1"/>
          </p:cNvSpPr>
          <p:nvPr>
            <p:ph type="body" sz="quarter" idx="25"/>
          </p:nvPr>
        </p:nvSpPr>
        <p:spPr>
          <a:xfrm>
            <a:off x="5920169" y="4544604"/>
            <a:ext cx="5723585" cy="483014"/>
          </a:xfrm>
        </p:spPr>
        <p:txBody>
          <a:bodyPr>
            <a:normAutofit fontScale="85000" lnSpcReduction="20000"/>
          </a:bodyPr>
          <a:lstStyle/>
          <a:p>
            <a:r>
              <a:rPr lang="en-US" dirty="0">
                <a:latin typeface="+mn-lt"/>
              </a:rPr>
              <a:t>What is the best way to approximate a function?</a:t>
            </a:r>
          </a:p>
        </p:txBody>
      </p:sp>
      <p:sp>
        <p:nvSpPr>
          <p:cNvPr id="8" name="Text Placeholder 7">
            <a:extLst>
              <a:ext uri="{FF2B5EF4-FFF2-40B4-BE49-F238E27FC236}">
                <a16:creationId xmlns:a16="http://schemas.microsoft.com/office/drawing/2014/main" id="{2438A472-0D82-09F7-64E8-23DA3D5277F9}"/>
              </a:ext>
            </a:extLst>
          </p:cNvPr>
          <p:cNvSpPr>
            <a:spLocks noGrp="1"/>
          </p:cNvSpPr>
          <p:nvPr>
            <p:ph type="body" sz="quarter" idx="26"/>
          </p:nvPr>
        </p:nvSpPr>
        <p:spPr/>
        <p:txBody>
          <a:bodyPr/>
          <a:lstStyle/>
          <a:p>
            <a:r>
              <a:rPr lang="en-US" dirty="0"/>
              <a:t>Hence, Deep Reinforcement learning</a:t>
            </a:r>
          </a:p>
        </p:txBody>
      </p:sp>
      <p:sp>
        <p:nvSpPr>
          <p:cNvPr id="11" name="Slide Number Placeholder 10">
            <a:extLst>
              <a:ext uri="{FF2B5EF4-FFF2-40B4-BE49-F238E27FC236}">
                <a16:creationId xmlns:a16="http://schemas.microsoft.com/office/drawing/2014/main" id="{DA8AA480-FC91-A765-CCEA-8F2BC06CB9E1}"/>
              </a:ext>
            </a:extLst>
          </p:cNvPr>
          <p:cNvSpPr>
            <a:spLocks noGrp="1"/>
          </p:cNvSpPr>
          <p:nvPr>
            <p:ph type="sldNum" sz="quarter" idx="22"/>
          </p:nvPr>
        </p:nvSpPr>
        <p:spPr/>
        <p:txBody>
          <a:bodyPr/>
          <a:lstStyle/>
          <a:p>
            <a:fld id="{B5CEABB6-07DC-46E8-9B57-56EC44A396E5}" type="slidenum">
              <a:rPr lang="en-US" smtClean="0"/>
              <a:pPr/>
              <a:t>22</a:t>
            </a:fld>
            <a:endParaRPr lang="en-US" dirty="0"/>
          </a:p>
        </p:txBody>
      </p:sp>
      <p:pic>
        <p:nvPicPr>
          <p:cNvPr id="2050" name="Picture 2" descr="See the source image">
            <a:extLst>
              <a:ext uri="{FF2B5EF4-FFF2-40B4-BE49-F238E27FC236}">
                <a16:creationId xmlns:a16="http://schemas.microsoft.com/office/drawing/2014/main" id="{57BF7275-88F3-A2B8-EA8B-C6F59A7D07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34" r="26641"/>
          <a:stretch/>
        </p:blipFill>
        <p:spPr bwMode="auto">
          <a:xfrm>
            <a:off x="1072499" y="1280950"/>
            <a:ext cx="3231638" cy="38987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28E30F1-D6B9-CD29-22A6-E53EBBB2A9C8}"/>
              </a:ext>
            </a:extLst>
          </p:cNvPr>
          <p:cNvSpPr txBox="1"/>
          <p:nvPr/>
        </p:nvSpPr>
        <p:spPr>
          <a:xfrm>
            <a:off x="3018559" y="5465618"/>
            <a:ext cx="9173441" cy="923330"/>
          </a:xfrm>
          <a:prstGeom prst="rect">
            <a:avLst/>
          </a:prstGeom>
          <a:noFill/>
        </p:spPr>
        <p:txBody>
          <a:bodyPr wrap="square" rtlCol="0">
            <a:spAutoFit/>
          </a:bodyPr>
          <a:lstStyle/>
          <a:p>
            <a:r>
              <a:rPr lang="en-US" dirty="0">
                <a:solidFill>
                  <a:schemeClr val="accent1"/>
                </a:solidFill>
              </a:rPr>
              <a:t>State and actions are not always discrete + difficult to store all possible states and action values</a:t>
            </a:r>
          </a:p>
          <a:p>
            <a:r>
              <a:rPr lang="en-US" dirty="0"/>
              <a:t>**Convergence is not guaranteed for models with function approximation</a:t>
            </a:r>
          </a:p>
          <a:p>
            <a:endParaRPr lang="en-US" dirty="0"/>
          </a:p>
        </p:txBody>
      </p:sp>
    </p:spTree>
    <p:extLst>
      <p:ext uri="{BB962C8B-B14F-4D97-AF65-F5344CB8AC3E}">
        <p14:creationId xmlns:p14="http://schemas.microsoft.com/office/powerpoint/2010/main" val="4050200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8B8D-9E3E-21E6-D415-1EBC2147DEF1}"/>
              </a:ext>
            </a:extLst>
          </p:cNvPr>
          <p:cNvSpPr>
            <a:spLocks noGrp="1"/>
          </p:cNvSpPr>
          <p:nvPr>
            <p:ph type="title"/>
          </p:nvPr>
        </p:nvSpPr>
        <p:spPr>
          <a:xfrm>
            <a:off x="564372" y="209551"/>
            <a:ext cx="10515600" cy="714998"/>
          </a:xfrm>
        </p:spPr>
        <p:txBody>
          <a:bodyPr>
            <a:normAutofit/>
          </a:bodyPr>
          <a:lstStyle/>
          <a:p>
            <a:r>
              <a:rPr lang="en-US" sz="3600" b="1" dirty="0"/>
              <a:t>Deep Q-Networks</a:t>
            </a:r>
          </a:p>
        </p:txBody>
      </p:sp>
      <p:sp>
        <p:nvSpPr>
          <p:cNvPr id="3" name="Text Placeholder 2">
            <a:extLst>
              <a:ext uri="{FF2B5EF4-FFF2-40B4-BE49-F238E27FC236}">
                <a16:creationId xmlns:a16="http://schemas.microsoft.com/office/drawing/2014/main" id="{262EBEE3-FC78-B15C-B062-46B9EC9058F3}"/>
              </a:ext>
            </a:extLst>
          </p:cNvPr>
          <p:cNvSpPr>
            <a:spLocks noGrp="1"/>
          </p:cNvSpPr>
          <p:nvPr>
            <p:ph type="body" idx="1"/>
          </p:nvPr>
        </p:nvSpPr>
        <p:spPr>
          <a:xfrm>
            <a:off x="676340" y="858416"/>
            <a:ext cx="10515600" cy="5007299"/>
          </a:xfrm>
        </p:spPr>
        <p:txBody>
          <a:bodyPr/>
          <a:lstStyle/>
          <a:p>
            <a:r>
              <a:rPr lang="en-US" dirty="0">
                <a:solidFill>
                  <a:schemeClr val="bg2">
                    <a:lumMod val="10000"/>
                  </a:schemeClr>
                </a:solidFill>
              </a:rPr>
              <a:t>Deep Q-Networks                           Neural Networks + Q-values</a:t>
            </a:r>
          </a:p>
          <a:p>
            <a:pPr marL="342900" indent="-342900">
              <a:buFont typeface="Arial" panose="020B0604020202020204" pitchFamily="34" charset="0"/>
              <a:buChar char="•"/>
            </a:pPr>
            <a:r>
              <a:rPr lang="en-US" dirty="0">
                <a:solidFill>
                  <a:schemeClr val="bg2">
                    <a:lumMod val="10000"/>
                  </a:schemeClr>
                </a:solidFill>
              </a:rPr>
              <a:t>Agent learns from experience</a:t>
            </a:r>
          </a:p>
          <a:p>
            <a:pPr marL="342900" indent="-342900">
              <a:buFont typeface="Arial" panose="020B0604020202020204" pitchFamily="34" charset="0"/>
              <a:buChar char="•"/>
            </a:pPr>
            <a:r>
              <a:rPr lang="en-US" dirty="0">
                <a:solidFill>
                  <a:schemeClr val="bg2">
                    <a:lumMod val="10000"/>
                  </a:schemeClr>
                </a:solidFill>
              </a:rPr>
              <a:t>Q-value functions estimated using a neural network model</a:t>
            </a:r>
          </a:p>
          <a:p>
            <a:endParaRPr lang="en-US" dirty="0"/>
          </a:p>
          <a:p>
            <a:r>
              <a:rPr lang="en-US" dirty="0"/>
              <a:t> </a:t>
            </a:r>
          </a:p>
        </p:txBody>
      </p:sp>
      <p:sp>
        <p:nvSpPr>
          <p:cNvPr id="6" name="Slide Number Placeholder 5">
            <a:extLst>
              <a:ext uri="{FF2B5EF4-FFF2-40B4-BE49-F238E27FC236}">
                <a16:creationId xmlns:a16="http://schemas.microsoft.com/office/drawing/2014/main" id="{9E581F69-C913-0BA6-7BA8-FAC5CF31CF80}"/>
              </a:ext>
            </a:extLst>
          </p:cNvPr>
          <p:cNvSpPr>
            <a:spLocks noGrp="1"/>
          </p:cNvSpPr>
          <p:nvPr>
            <p:ph type="sldNum" sz="quarter" idx="12"/>
          </p:nvPr>
        </p:nvSpPr>
        <p:spPr/>
        <p:txBody>
          <a:bodyPr/>
          <a:lstStyle/>
          <a:p>
            <a:fld id="{B5CEABB6-07DC-46E8-9B57-56EC44A396E5}" type="slidenum">
              <a:rPr lang="en-US" smtClean="0"/>
              <a:pPr/>
              <a:t>23</a:t>
            </a:fld>
            <a:endParaRPr lang="en-US" dirty="0"/>
          </a:p>
        </p:txBody>
      </p:sp>
      <p:cxnSp>
        <p:nvCxnSpPr>
          <p:cNvPr id="8" name="Straight Arrow Connector 7">
            <a:extLst>
              <a:ext uri="{FF2B5EF4-FFF2-40B4-BE49-F238E27FC236}">
                <a16:creationId xmlns:a16="http://schemas.microsoft.com/office/drawing/2014/main" id="{AF94C8D9-A2F3-F75A-F3C9-3F638D0D1E53}"/>
              </a:ext>
            </a:extLst>
          </p:cNvPr>
          <p:cNvCxnSpPr/>
          <p:nvPr/>
        </p:nvCxnSpPr>
        <p:spPr>
          <a:xfrm>
            <a:off x="3066661" y="1032588"/>
            <a:ext cx="1679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Graphic 9" descr="Abacus outline">
            <a:extLst>
              <a:ext uri="{FF2B5EF4-FFF2-40B4-BE49-F238E27FC236}">
                <a16:creationId xmlns:a16="http://schemas.microsoft.com/office/drawing/2014/main" id="{BD931787-6C5D-1B34-68E3-56F6CC396FD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92628" y="2393302"/>
            <a:ext cx="914400" cy="914400"/>
          </a:xfrm>
          <a:prstGeom prst="rect">
            <a:avLst/>
          </a:prstGeom>
        </p:spPr>
      </p:pic>
      <p:cxnSp>
        <p:nvCxnSpPr>
          <p:cNvPr id="12" name="Straight Arrow Connector 11">
            <a:extLst>
              <a:ext uri="{FF2B5EF4-FFF2-40B4-BE49-F238E27FC236}">
                <a16:creationId xmlns:a16="http://schemas.microsoft.com/office/drawing/2014/main" id="{08A6F992-E61F-D2D0-C2DD-B2997D341883}"/>
              </a:ext>
            </a:extLst>
          </p:cNvPr>
          <p:cNvCxnSpPr>
            <a:cxnSpLocks/>
          </p:cNvCxnSpPr>
          <p:nvPr/>
        </p:nvCxnSpPr>
        <p:spPr>
          <a:xfrm>
            <a:off x="1807028" y="2777412"/>
            <a:ext cx="1679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Network with solid fill">
            <a:extLst>
              <a:ext uri="{FF2B5EF4-FFF2-40B4-BE49-F238E27FC236}">
                <a16:creationId xmlns:a16="http://schemas.microsoft.com/office/drawing/2014/main" id="{FBF2E535-A2D4-7921-31C0-CF339A6F3F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92758" y="2320212"/>
            <a:ext cx="914400" cy="914400"/>
          </a:xfrm>
          <a:prstGeom prst="rect">
            <a:avLst/>
          </a:prstGeom>
        </p:spPr>
      </p:pic>
      <p:cxnSp>
        <p:nvCxnSpPr>
          <p:cNvPr id="16" name="Straight Arrow Connector 15">
            <a:extLst>
              <a:ext uri="{FF2B5EF4-FFF2-40B4-BE49-F238E27FC236}">
                <a16:creationId xmlns:a16="http://schemas.microsoft.com/office/drawing/2014/main" id="{D6BE5780-0B75-F050-06B8-8374D8F48A48}"/>
              </a:ext>
            </a:extLst>
          </p:cNvPr>
          <p:cNvCxnSpPr>
            <a:cxnSpLocks/>
          </p:cNvCxnSpPr>
          <p:nvPr/>
        </p:nvCxnSpPr>
        <p:spPr>
          <a:xfrm>
            <a:off x="4407158" y="2758751"/>
            <a:ext cx="1679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Graphic 17" descr="Artificial Intelligence with solid fill">
            <a:extLst>
              <a:ext uri="{FF2B5EF4-FFF2-40B4-BE49-F238E27FC236}">
                <a16:creationId xmlns:a16="http://schemas.microsoft.com/office/drawing/2014/main" id="{E454B31E-0D9F-A3D9-2063-64FD1DB49E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2416" y="2393302"/>
            <a:ext cx="914400" cy="914400"/>
          </a:xfrm>
          <a:prstGeom prst="rect">
            <a:avLst/>
          </a:prstGeom>
        </p:spPr>
      </p:pic>
      <p:sp>
        <p:nvSpPr>
          <p:cNvPr id="19" name="TextBox 18">
            <a:extLst>
              <a:ext uri="{FF2B5EF4-FFF2-40B4-BE49-F238E27FC236}">
                <a16:creationId xmlns:a16="http://schemas.microsoft.com/office/drawing/2014/main" id="{C98239E9-8CDF-1E04-63BB-79C6A6470EA4}"/>
              </a:ext>
            </a:extLst>
          </p:cNvPr>
          <p:cNvSpPr txBox="1"/>
          <p:nvPr/>
        </p:nvSpPr>
        <p:spPr>
          <a:xfrm>
            <a:off x="892628" y="3244334"/>
            <a:ext cx="1275184" cy="369332"/>
          </a:xfrm>
          <a:prstGeom prst="rect">
            <a:avLst/>
          </a:prstGeom>
          <a:noFill/>
        </p:spPr>
        <p:txBody>
          <a:bodyPr wrap="square" rtlCol="0">
            <a:spAutoFit/>
          </a:bodyPr>
          <a:lstStyle/>
          <a:p>
            <a:r>
              <a:rPr lang="en-US" dirty="0"/>
              <a:t>States</a:t>
            </a:r>
          </a:p>
        </p:txBody>
      </p:sp>
      <p:sp>
        <p:nvSpPr>
          <p:cNvPr id="23" name="TextBox 22">
            <a:extLst>
              <a:ext uri="{FF2B5EF4-FFF2-40B4-BE49-F238E27FC236}">
                <a16:creationId xmlns:a16="http://schemas.microsoft.com/office/drawing/2014/main" id="{26CCB6A7-A480-8371-9A9F-D36367751E3E}"/>
              </a:ext>
            </a:extLst>
          </p:cNvPr>
          <p:cNvSpPr txBox="1"/>
          <p:nvPr/>
        </p:nvSpPr>
        <p:spPr>
          <a:xfrm>
            <a:off x="2976465" y="3177399"/>
            <a:ext cx="2407298" cy="369332"/>
          </a:xfrm>
          <a:prstGeom prst="rect">
            <a:avLst/>
          </a:prstGeom>
          <a:noFill/>
        </p:spPr>
        <p:txBody>
          <a:bodyPr wrap="square" rtlCol="0">
            <a:spAutoFit/>
          </a:bodyPr>
          <a:lstStyle/>
          <a:p>
            <a:r>
              <a:rPr lang="en-US" dirty="0"/>
              <a:t>Neural Network model</a:t>
            </a:r>
          </a:p>
        </p:txBody>
      </p:sp>
      <p:sp>
        <p:nvSpPr>
          <p:cNvPr id="25" name="TextBox 24">
            <a:extLst>
              <a:ext uri="{FF2B5EF4-FFF2-40B4-BE49-F238E27FC236}">
                <a16:creationId xmlns:a16="http://schemas.microsoft.com/office/drawing/2014/main" id="{23269286-ACA4-73C4-A7B5-FE2F223BBA7C}"/>
              </a:ext>
            </a:extLst>
          </p:cNvPr>
          <p:cNvSpPr txBox="1"/>
          <p:nvPr/>
        </p:nvSpPr>
        <p:spPr>
          <a:xfrm>
            <a:off x="6259999" y="3247314"/>
            <a:ext cx="2407298" cy="369332"/>
          </a:xfrm>
          <a:prstGeom prst="rect">
            <a:avLst/>
          </a:prstGeom>
          <a:noFill/>
        </p:spPr>
        <p:txBody>
          <a:bodyPr wrap="square" rtlCol="0">
            <a:spAutoFit/>
          </a:bodyPr>
          <a:lstStyle/>
          <a:p>
            <a:r>
              <a:rPr lang="en-US" dirty="0"/>
              <a:t>Q-values (outputs)</a:t>
            </a:r>
          </a:p>
        </p:txBody>
      </p:sp>
      <p:pic>
        <p:nvPicPr>
          <p:cNvPr id="27" name="Graphic 26" descr="Database with solid fill">
            <a:extLst>
              <a:ext uri="{FF2B5EF4-FFF2-40B4-BE49-F238E27FC236}">
                <a16:creationId xmlns:a16="http://schemas.microsoft.com/office/drawing/2014/main" id="{46AF58CF-A254-E4A7-C5E8-20DE151BEE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41984" y="3941595"/>
            <a:ext cx="914400" cy="914400"/>
          </a:xfrm>
          <a:prstGeom prst="rect">
            <a:avLst/>
          </a:prstGeom>
        </p:spPr>
      </p:pic>
      <p:sp>
        <p:nvSpPr>
          <p:cNvPr id="29" name="TextBox 28">
            <a:extLst>
              <a:ext uri="{FF2B5EF4-FFF2-40B4-BE49-F238E27FC236}">
                <a16:creationId xmlns:a16="http://schemas.microsoft.com/office/drawing/2014/main" id="{627AD31E-7CAA-ED9C-148D-887FC33A83E5}"/>
              </a:ext>
            </a:extLst>
          </p:cNvPr>
          <p:cNvSpPr txBox="1"/>
          <p:nvPr/>
        </p:nvSpPr>
        <p:spPr>
          <a:xfrm>
            <a:off x="1595534" y="4769498"/>
            <a:ext cx="3178629" cy="646331"/>
          </a:xfrm>
          <a:prstGeom prst="rect">
            <a:avLst/>
          </a:prstGeom>
          <a:noFill/>
        </p:spPr>
        <p:txBody>
          <a:bodyPr wrap="square" rtlCol="0">
            <a:spAutoFit/>
          </a:bodyPr>
          <a:lstStyle/>
          <a:p>
            <a:r>
              <a:rPr lang="en-US" dirty="0"/>
              <a:t>All past experiences by agent stored in memory</a:t>
            </a:r>
          </a:p>
        </p:txBody>
      </p:sp>
      <p:cxnSp>
        <p:nvCxnSpPr>
          <p:cNvPr id="31" name="Straight Arrow Connector 30">
            <a:extLst>
              <a:ext uri="{FF2B5EF4-FFF2-40B4-BE49-F238E27FC236}">
                <a16:creationId xmlns:a16="http://schemas.microsoft.com/office/drawing/2014/main" id="{10295E45-5DA3-89FD-D8AB-83B633AC0150}"/>
              </a:ext>
            </a:extLst>
          </p:cNvPr>
          <p:cNvCxnSpPr>
            <a:cxnSpLocks/>
          </p:cNvCxnSpPr>
          <p:nvPr/>
        </p:nvCxnSpPr>
        <p:spPr>
          <a:xfrm flipV="1">
            <a:off x="2855167" y="2885452"/>
            <a:ext cx="0" cy="933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21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8B8D-9E3E-21E6-D415-1EBC2147DEF1}"/>
              </a:ext>
            </a:extLst>
          </p:cNvPr>
          <p:cNvSpPr>
            <a:spLocks noGrp="1"/>
          </p:cNvSpPr>
          <p:nvPr>
            <p:ph type="title"/>
          </p:nvPr>
        </p:nvSpPr>
        <p:spPr>
          <a:xfrm>
            <a:off x="564372" y="209551"/>
            <a:ext cx="10515600" cy="695944"/>
          </a:xfrm>
        </p:spPr>
        <p:txBody>
          <a:bodyPr>
            <a:normAutofit/>
          </a:bodyPr>
          <a:lstStyle/>
          <a:p>
            <a:r>
              <a:rPr lang="en-US" sz="3600" b="1" dirty="0"/>
              <a:t>Deep Q-Networks</a:t>
            </a:r>
          </a:p>
        </p:txBody>
      </p:sp>
      <p:sp>
        <p:nvSpPr>
          <p:cNvPr id="3" name="Text Placeholder 2">
            <a:extLst>
              <a:ext uri="{FF2B5EF4-FFF2-40B4-BE49-F238E27FC236}">
                <a16:creationId xmlns:a16="http://schemas.microsoft.com/office/drawing/2014/main" id="{262EBEE3-FC78-B15C-B062-46B9EC9058F3}"/>
              </a:ext>
            </a:extLst>
          </p:cNvPr>
          <p:cNvSpPr>
            <a:spLocks noGrp="1"/>
          </p:cNvSpPr>
          <p:nvPr>
            <p:ph type="body" idx="1"/>
          </p:nvPr>
        </p:nvSpPr>
        <p:spPr>
          <a:xfrm>
            <a:off x="676340" y="858416"/>
            <a:ext cx="10515600" cy="5007299"/>
          </a:xfrm>
        </p:spPr>
        <p:txBody>
          <a:bodyPr/>
          <a:lstStyle/>
          <a:p>
            <a:r>
              <a:rPr lang="en-US" dirty="0">
                <a:solidFill>
                  <a:schemeClr val="bg2">
                    <a:lumMod val="10000"/>
                  </a:schemeClr>
                </a:solidFill>
              </a:rPr>
              <a:t>Deep</a:t>
            </a:r>
            <a:r>
              <a:rPr lang="en-US" dirty="0"/>
              <a:t> </a:t>
            </a:r>
            <a:r>
              <a:rPr lang="en-US" dirty="0">
                <a:solidFill>
                  <a:schemeClr val="bg2">
                    <a:lumMod val="10000"/>
                  </a:schemeClr>
                </a:solidFill>
              </a:rPr>
              <a:t>Q-Networks                           Neural Networks + Q-values</a:t>
            </a:r>
          </a:p>
          <a:p>
            <a:pPr marL="342900" indent="-342900">
              <a:buFont typeface="Arial" panose="020B0604020202020204" pitchFamily="34" charset="0"/>
              <a:buChar char="•"/>
            </a:pPr>
            <a:r>
              <a:rPr lang="en-US" dirty="0">
                <a:solidFill>
                  <a:schemeClr val="bg2">
                    <a:lumMod val="10000"/>
                  </a:schemeClr>
                </a:solidFill>
              </a:rPr>
              <a:t>Agent learns from experience</a:t>
            </a:r>
          </a:p>
          <a:p>
            <a:pPr marL="342900" indent="-342900">
              <a:buFont typeface="Arial" panose="020B0604020202020204" pitchFamily="34" charset="0"/>
              <a:buChar char="•"/>
            </a:pPr>
            <a:r>
              <a:rPr lang="en-US" dirty="0">
                <a:solidFill>
                  <a:schemeClr val="bg2">
                    <a:lumMod val="10000"/>
                  </a:schemeClr>
                </a:solidFill>
              </a:rPr>
              <a:t>Q-value functions estimated using a neural network model</a:t>
            </a:r>
          </a:p>
          <a:p>
            <a:endParaRPr lang="en-US" dirty="0"/>
          </a:p>
          <a:p>
            <a:r>
              <a:rPr lang="en-US" dirty="0"/>
              <a:t> </a:t>
            </a:r>
          </a:p>
        </p:txBody>
      </p:sp>
      <p:sp>
        <p:nvSpPr>
          <p:cNvPr id="6" name="Slide Number Placeholder 5">
            <a:extLst>
              <a:ext uri="{FF2B5EF4-FFF2-40B4-BE49-F238E27FC236}">
                <a16:creationId xmlns:a16="http://schemas.microsoft.com/office/drawing/2014/main" id="{9E581F69-C913-0BA6-7BA8-FAC5CF31CF80}"/>
              </a:ext>
            </a:extLst>
          </p:cNvPr>
          <p:cNvSpPr>
            <a:spLocks noGrp="1"/>
          </p:cNvSpPr>
          <p:nvPr>
            <p:ph type="sldNum" sz="quarter" idx="12"/>
          </p:nvPr>
        </p:nvSpPr>
        <p:spPr/>
        <p:txBody>
          <a:bodyPr/>
          <a:lstStyle/>
          <a:p>
            <a:fld id="{B5CEABB6-07DC-46E8-9B57-56EC44A396E5}" type="slidenum">
              <a:rPr lang="en-US" smtClean="0"/>
              <a:pPr/>
              <a:t>24</a:t>
            </a:fld>
            <a:endParaRPr lang="en-US" dirty="0"/>
          </a:p>
        </p:txBody>
      </p:sp>
      <p:cxnSp>
        <p:nvCxnSpPr>
          <p:cNvPr id="8" name="Straight Arrow Connector 7">
            <a:extLst>
              <a:ext uri="{FF2B5EF4-FFF2-40B4-BE49-F238E27FC236}">
                <a16:creationId xmlns:a16="http://schemas.microsoft.com/office/drawing/2014/main" id="{AF94C8D9-A2F3-F75A-F3C9-3F638D0D1E53}"/>
              </a:ext>
            </a:extLst>
          </p:cNvPr>
          <p:cNvCxnSpPr/>
          <p:nvPr/>
        </p:nvCxnSpPr>
        <p:spPr>
          <a:xfrm>
            <a:off x="3066661" y="1032588"/>
            <a:ext cx="1679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Graphic 9" descr="Abacus outline">
            <a:extLst>
              <a:ext uri="{FF2B5EF4-FFF2-40B4-BE49-F238E27FC236}">
                <a16:creationId xmlns:a16="http://schemas.microsoft.com/office/drawing/2014/main" id="{BD931787-6C5D-1B34-68E3-56F6CC396FD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92628" y="2393302"/>
            <a:ext cx="914400" cy="914400"/>
          </a:xfrm>
          <a:prstGeom prst="rect">
            <a:avLst/>
          </a:prstGeom>
        </p:spPr>
      </p:pic>
      <p:cxnSp>
        <p:nvCxnSpPr>
          <p:cNvPr id="12" name="Straight Arrow Connector 11">
            <a:extLst>
              <a:ext uri="{FF2B5EF4-FFF2-40B4-BE49-F238E27FC236}">
                <a16:creationId xmlns:a16="http://schemas.microsoft.com/office/drawing/2014/main" id="{08A6F992-E61F-D2D0-C2DD-B2997D341883}"/>
              </a:ext>
            </a:extLst>
          </p:cNvPr>
          <p:cNvCxnSpPr>
            <a:cxnSpLocks/>
          </p:cNvCxnSpPr>
          <p:nvPr/>
        </p:nvCxnSpPr>
        <p:spPr>
          <a:xfrm>
            <a:off x="1807028" y="2777412"/>
            <a:ext cx="1679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Graphic 13" descr="Network with solid fill">
            <a:extLst>
              <a:ext uri="{FF2B5EF4-FFF2-40B4-BE49-F238E27FC236}">
                <a16:creationId xmlns:a16="http://schemas.microsoft.com/office/drawing/2014/main" id="{FBF2E535-A2D4-7921-31C0-CF339A6F3F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92758" y="2320212"/>
            <a:ext cx="914400" cy="914400"/>
          </a:xfrm>
          <a:prstGeom prst="rect">
            <a:avLst/>
          </a:prstGeom>
        </p:spPr>
      </p:pic>
      <p:cxnSp>
        <p:nvCxnSpPr>
          <p:cNvPr id="16" name="Straight Arrow Connector 15">
            <a:extLst>
              <a:ext uri="{FF2B5EF4-FFF2-40B4-BE49-F238E27FC236}">
                <a16:creationId xmlns:a16="http://schemas.microsoft.com/office/drawing/2014/main" id="{D6BE5780-0B75-F050-06B8-8374D8F48A48}"/>
              </a:ext>
            </a:extLst>
          </p:cNvPr>
          <p:cNvCxnSpPr>
            <a:cxnSpLocks/>
          </p:cNvCxnSpPr>
          <p:nvPr/>
        </p:nvCxnSpPr>
        <p:spPr>
          <a:xfrm>
            <a:off x="4407158" y="2758751"/>
            <a:ext cx="16795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Graphic 17" descr="Artificial Intelligence with solid fill">
            <a:extLst>
              <a:ext uri="{FF2B5EF4-FFF2-40B4-BE49-F238E27FC236}">
                <a16:creationId xmlns:a16="http://schemas.microsoft.com/office/drawing/2014/main" id="{E454B31E-0D9F-A3D9-2063-64FD1DB49E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2416" y="2393302"/>
            <a:ext cx="914400" cy="914400"/>
          </a:xfrm>
          <a:prstGeom prst="rect">
            <a:avLst/>
          </a:prstGeom>
        </p:spPr>
      </p:pic>
      <p:sp>
        <p:nvSpPr>
          <p:cNvPr id="19" name="TextBox 18">
            <a:extLst>
              <a:ext uri="{FF2B5EF4-FFF2-40B4-BE49-F238E27FC236}">
                <a16:creationId xmlns:a16="http://schemas.microsoft.com/office/drawing/2014/main" id="{C98239E9-8CDF-1E04-63BB-79C6A6470EA4}"/>
              </a:ext>
            </a:extLst>
          </p:cNvPr>
          <p:cNvSpPr txBox="1"/>
          <p:nvPr/>
        </p:nvSpPr>
        <p:spPr>
          <a:xfrm>
            <a:off x="892628" y="3244334"/>
            <a:ext cx="1275184" cy="369332"/>
          </a:xfrm>
          <a:prstGeom prst="rect">
            <a:avLst/>
          </a:prstGeom>
          <a:noFill/>
        </p:spPr>
        <p:txBody>
          <a:bodyPr wrap="square" rtlCol="0">
            <a:spAutoFit/>
          </a:bodyPr>
          <a:lstStyle/>
          <a:p>
            <a:r>
              <a:rPr lang="en-US" dirty="0"/>
              <a:t>States</a:t>
            </a:r>
          </a:p>
        </p:txBody>
      </p:sp>
      <p:sp>
        <p:nvSpPr>
          <p:cNvPr id="23" name="TextBox 22">
            <a:extLst>
              <a:ext uri="{FF2B5EF4-FFF2-40B4-BE49-F238E27FC236}">
                <a16:creationId xmlns:a16="http://schemas.microsoft.com/office/drawing/2014/main" id="{26CCB6A7-A480-8371-9A9F-D36367751E3E}"/>
              </a:ext>
            </a:extLst>
          </p:cNvPr>
          <p:cNvSpPr txBox="1"/>
          <p:nvPr/>
        </p:nvSpPr>
        <p:spPr>
          <a:xfrm>
            <a:off x="2976465" y="3177399"/>
            <a:ext cx="2407298" cy="369332"/>
          </a:xfrm>
          <a:prstGeom prst="rect">
            <a:avLst/>
          </a:prstGeom>
          <a:noFill/>
        </p:spPr>
        <p:txBody>
          <a:bodyPr wrap="square" rtlCol="0">
            <a:spAutoFit/>
          </a:bodyPr>
          <a:lstStyle/>
          <a:p>
            <a:r>
              <a:rPr lang="en-US" dirty="0"/>
              <a:t>Neural Network model</a:t>
            </a:r>
          </a:p>
        </p:txBody>
      </p:sp>
      <p:sp>
        <p:nvSpPr>
          <p:cNvPr id="25" name="TextBox 24">
            <a:extLst>
              <a:ext uri="{FF2B5EF4-FFF2-40B4-BE49-F238E27FC236}">
                <a16:creationId xmlns:a16="http://schemas.microsoft.com/office/drawing/2014/main" id="{23269286-ACA4-73C4-A7B5-FE2F223BBA7C}"/>
              </a:ext>
            </a:extLst>
          </p:cNvPr>
          <p:cNvSpPr txBox="1"/>
          <p:nvPr/>
        </p:nvSpPr>
        <p:spPr>
          <a:xfrm>
            <a:off x="6259999" y="3247314"/>
            <a:ext cx="2407298" cy="369332"/>
          </a:xfrm>
          <a:prstGeom prst="rect">
            <a:avLst/>
          </a:prstGeom>
          <a:noFill/>
        </p:spPr>
        <p:txBody>
          <a:bodyPr wrap="square" rtlCol="0">
            <a:spAutoFit/>
          </a:bodyPr>
          <a:lstStyle/>
          <a:p>
            <a:r>
              <a:rPr lang="en-US" dirty="0"/>
              <a:t>Q-values (outputs)</a:t>
            </a:r>
          </a:p>
        </p:txBody>
      </p:sp>
      <p:pic>
        <p:nvPicPr>
          <p:cNvPr id="27" name="Graphic 26" descr="Database with solid fill">
            <a:extLst>
              <a:ext uri="{FF2B5EF4-FFF2-40B4-BE49-F238E27FC236}">
                <a16:creationId xmlns:a16="http://schemas.microsoft.com/office/drawing/2014/main" id="{46AF58CF-A254-E4A7-C5E8-20DE151BEE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41984" y="3941595"/>
            <a:ext cx="914400" cy="914400"/>
          </a:xfrm>
          <a:prstGeom prst="rect">
            <a:avLst/>
          </a:prstGeom>
        </p:spPr>
      </p:pic>
      <p:sp>
        <p:nvSpPr>
          <p:cNvPr id="29" name="TextBox 28">
            <a:extLst>
              <a:ext uri="{FF2B5EF4-FFF2-40B4-BE49-F238E27FC236}">
                <a16:creationId xmlns:a16="http://schemas.microsoft.com/office/drawing/2014/main" id="{627AD31E-7CAA-ED9C-148D-887FC33A83E5}"/>
              </a:ext>
            </a:extLst>
          </p:cNvPr>
          <p:cNvSpPr txBox="1"/>
          <p:nvPr/>
        </p:nvSpPr>
        <p:spPr>
          <a:xfrm>
            <a:off x="1595534" y="4769498"/>
            <a:ext cx="3178629" cy="646331"/>
          </a:xfrm>
          <a:prstGeom prst="rect">
            <a:avLst/>
          </a:prstGeom>
          <a:noFill/>
        </p:spPr>
        <p:txBody>
          <a:bodyPr wrap="square" rtlCol="0">
            <a:spAutoFit/>
          </a:bodyPr>
          <a:lstStyle/>
          <a:p>
            <a:r>
              <a:rPr lang="en-US" dirty="0"/>
              <a:t>All past experiences by agent stored in memory</a:t>
            </a:r>
          </a:p>
        </p:txBody>
      </p:sp>
      <p:cxnSp>
        <p:nvCxnSpPr>
          <p:cNvPr id="31" name="Straight Arrow Connector 30">
            <a:extLst>
              <a:ext uri="{FF2B5EF4-FFF2-40B4-BE49-F238E27FC236}">
                <a16:creationId xmlns:a16="http://schemas.microsoft.com/office/drawing/2014/main" id="{10295E45-5DA3-89FD-D8AB-83B633AC0150}"/>
              </a:ext>
            </a:extLst>
          </p:cNvPr>
          <p:cNvCxnSpPr>
            <a:cxnSpLocks/>
          </p:cNvCxnSpPr>
          <p:nvPr/>
        </p:nvCxnSpPr>
        <p:spPr>
          <a:xfrm flipV="1">
            <a:off x="2855167" y="2885452"/>
            <a:ext cx="0" cy="933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4E9751C-B0AC-9D91-F8F0-DB299BC82416}"/>
              </a:ext>
            </a:extLst>
          </p:cNvPr>
          <p:cNvCxnSpPr>
            <a:cxnSpLocks/>
          </p:cNvCxnSpPr>
          <p:nvPr/>
        </p:nvCxnSpPr>
        <p:spPr>
          <a:xfrm flipV="1">
            <a:off x="1191207" y="3740758"/>
            <a:ext cx="0" cy="2709805"/>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1BAC540D-FB6D-A7B6-2A28-182C507B75E9}"/>
              </a:ext>
            </a:extLst>
          </p:cNvPr>
          <p:cNvSpPr txBox="1"/>
          <p:nvPr/>
        </p:nvSpPr>
        <p:spPr>
          <a:xfrm>
            <a:off x="1191207" y="6070416"/>
            <a:ext cx="6714931" cy="646331"/>
          </a:xfrm>
          <a:prstGeom prst="rect">
            <a:avLst/>
          </a:prstGeom>
          <a:noFill/>
        </p:spPr>
        <p:txBody>
          <a:bodyPr wrap="square" rtlCol="0">
            <a:spAutoFit/>
          </a:bodyPr>
          <a:lstStyle/>
          <a:p>
            <a:r>
              <a:rPr lang="en-US" dirty="0"/>
              <a:t>Inputs are constantly changing – different from conventional Deep Learning formulations</a:t>
            </a:r>
          </a:p>
        </p:txBody>
      </p:sp>
    </p:spTree>
    <p:extLst>
      <p:ext uri="{BB962C8B-B14F-4D97-AF65-F5344CB8AC3E}">
        <p14:creationId xmlns:p14="http://schemas.microsoft.com/office/powerpoint/2010/main" val="3265721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4400" kern="1200">
                <a:solidFill>
                  <a:schemeClr val="bg1"/>
                </a:solidFill>
                <a:latin typeface="+mj-lt"/>
                <a:ea typeface="+mj-ea"/>
                <a:cs typeface="+mj-cs"/>
              </a:rPr>
              <a:t>Deep Q-Learning</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651307" y="4460487"/>
            <a:ext cx="3377184" cy="1757433"/>
          </a:xfrm>
          <a:noFill/>
        </p:spPr>
        <p:txBody>
          <a:bodyPr vert="horz" lIns="91440" tIns="45720" rIns="91440" bIns="45720" rtlCol="0">
            <a:normAutofit/>
          </a:bodyPr>
          <a:lstStyle/>
          <a:p>
            <a:r>
              <a:rPr lang="en-US" sz="1500" kern="1200">
                <a:solidFill>
                  <a:schemeClr val="bg1"/>
                </a:solidFill>
                <a:latin typeface="+mn-lt"/>
                <a:ea typeface="+mn-ea"/>
                <a:cs typeface="+mn-cs"/>
              </a:rPr>
              <a:t>Use DNN to approximate Q functions</a:t>
            </a:r>
          </a:p>
          <a:p>
            <a:r>
              <a:rPr lang="en-US" sz="1500" kern="1200">
                <a:solidFill>
                  <a:schemeClr val="bg1"/>
                </a:solidFill>
                <a:latin typeface="+mn-lt"/>
                <a:ea typeface="+mn-ea"/>
                <a:cs typeface="+mn-cs"/>
              </a:rPr>
              <a:t>Use observed trajectories of state-action-rewards</a:t>
            </a:r>
          </a:p>
          <a:p>
            <a:r>
              <a:rPr lang="en-US" sz="1500" kern="1200">
                <a:solidFill>
                  <a:schemeClr val="bg1"/>
                </a:solidFill>
                <a:latin typeface="+mn-lt"/>
                <a:ea typeface="+mn-ea"/>
                <a:cs typeface="+mn-cs"/>
              </a:rPr>
              <a:t>‘Human level control through Deep Reinforcement Learning’, 2015 – by DeepMind</a:t>
            </a: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spcAft>
                <a:spcPts val="600"/>
              </a:spcAft>
            </a:pPr>
            <a:fld id="{B5CEABB6-07DC-46E8-9B57-56EC44A396E5}" type="slidenum">
              <a:rPr lang="en-US">
                <a:solidFill>
                  <a:srgbClr val="898989"/>
                </a:solidFill>
              </a:rPr>
              <a:pPr>
                <a:spcAft>
                  <a:spcPts val="600"/>
                </a:spcAft>
              </a:pPr>
              <a:t>25</a:t>
            </a:fld>
            <a:endParaRPr lang="en-US">
              <a:solidFill>
                <a:srgbClr val="898989"/>
              </a:solidFill>
            </a:endParaRPr>
          </a:p>
        </p:txBody>
      </p:sp>
      <p:sp>
        <p:nvSpPr>
          <p:cNvPr id="4" name="TextBox 3">
            <a:extLst>
              <a:ext uri="{FF2B5EF4-FFF2-40B4-BE49-F238E27FC236}">
                <a16:creationId xmlns:a16="http://schemas.microsoft.com/office/drawing/2014/main" id="{2BF074AA-CBCE-BDE3-52AA-E60855636069}"/>
              </a:ext>
            </a:extLst>
          </p:cNvPr>
          <p:cNvSpPr txBox="1"/>
          <p:nvPr/>
        </p:nvSpPr>
        <p:spPr>
          <a:xfrm>
            <a:off x="6268270" y="4778777"/>
            <a:ext cx="5151310" cy="646331"/>
          </a:xfrm>
          <a:prstGeom prst="rect">
            <a:avLst/>
          </a:prstGeom>
          <a:noFill/>
        </p:spPr>
        <p:txBody>
          <a:bodyPr wrap="square" rtlCol="0">
            <a:spAutoFit/>
          </a:bodyPr>
          <a:lstStyle/>
          <a:p>
            <a:r>
              <a:rPr lang="en-US" dirty="0"/>
              <a:t>Feed the network with state-action pair to output a corresponding Q-value</a:t>
            </a:r>
          </a:p>
        </p:txBody>
      </p:sp>
      <p:sp>
        <p:nvSpPr>
          <p:cNvPr id="5" name="Rectangle 4">
            <a:extLst>
              <a:ext uri="{FF2B5EF4-FFF2-40B4-BE49-F238E27FC236}">
                <a16:creationId xmlns:a16="http://schemas.microsoft.com/office/drawing/2014/main" id="{980E3A77-D051-5F5F-EF56-8382FF16D23E}"/>
              </a:ext>
            </a:extLst>
          </p:cNvPr>
          <p:cNvSpPr/>
          <p:nvPr/>
        </p:nvSpPr>
        <p:spPr>
          <a:xfrm>
            <a:off x="7813485" y="1055956"/>
            <a:ext cx="1257300" cy="56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Q-value</a:t>
            </a:r>
          </a:p>
        </p:txBody>
      </p:sp>
      <p:cxnSp>
        <p:nvCxnSpPr>
          <p:cNvPr id="14" name="Straight Arrow Connector 13">
            <a:extLst>
              <a:ext uri="{FF2B5EF4-FFF2-40B4-BE49-F238E27FC236}">
                <a16:creationId xmlns:a16="http://schemas.microsoft.com/office/drawing/2014/main" id="{1136420F-962B-4294-7787-818DD32E5320}"/>
              </a:ext>
            </a:extLst>
          </p:cNvPr>
          <p:cNvCxnSpPr>
            <a:cxnSpLocks/>
          </p:cNvCxnSpPr>
          <p:nvPr/>
        </p:nvCxnSpPr>
        <p:spPr>
          <a:xfrm flipV="1">
            <a:off x="8442724" y="1620731"/>
            <a:ext cx="0" cy="914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29D7D4D-2E4D-F368-CE9F-03D9833D0914}"/>
              </a:ext>
            </a:extLst>
          </p:cNvPr>
          <p:cNvCxnSpPr>
            <a:cxnSpLocks/>
          </p:cNvCxnSpPr>
          <p:nvPr/>
        </p:nvCxnSpPr>
        <p:spPr>
          <a:xfrm flipV="1">
            <a:off x="8072848" y="3099907"/>
            <a:ext cx="250903" cy="441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924348C-9F88-2C6B-E206-B310CDCCDDC6}"/>
              </a:ext>
            </a:extLst>
          </p:cNvPr>
          <p:cNvCxnSpPr>
            <a:cxnSpLocks/>
          </p:cNvCxnSpPr>
          <p:nvPr/>
        </p:nvCxnSpPr>
        <p:spPr>
          <a:xfrm flipH="1" flipV="1">
            <a:off x="8558322" y="3081651"/>
            <a:ext cx="292041" cy="460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00C396BE-1478-EA02-4C1C-5A6BAC02C828}"/>
              </a:ext>
            </a:extLst>
          </p:cNvPr>
          <p:cNvSpPr/>
          <p:nvPr/>
        </p:nvSpPr>
        <p:spPr>
          <a:xfrm>
            <a:off x="7537705" y="2535130"/>
            <a:ext cx="1882384" cy="5647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Network</a:t>
            </a:r>
          </a:p>
        </p:txBody>
      </p:sp>
      <p:sp>
        <p:nvSpPr>
          <p:cNvPr id="59" name="Rectangle 58">
            <a:extLst>
              <a:ext uri="{FF2B5EF4-FFF2-40B4-BE49-F238E27FC236}">
                <a16:creationId xmlns:a16="http://schemas.microsoft.com/office/drawing/2014/main" id="{B1E4FD3A-35BE-DC1F-8130-858D9A06DDA2}"/>
              </a:ext>
            </a:extLst>
          </p:cNvPr>
          <p:cNvSpPr/>
          <p:nvPr/>
        </p:nvSpPr>
        <p:spPr>
          <a:xfrm>
            <a:off x="7553083" y="3553866"/>
            <a:ext cx="774265" cy="46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61245E5-983D-5477-80BD-8B07DEFB7D22}"/>
              </a:ext>
            </a:extLst>
          </p:cNvPr>
          <p:cNvSpPr/>
          <p:nvPr/>
        </p:nvSpPr>
        <p:spPr>
          <a:xfrm>
            <a:off x="7668459" y="3658431"/>
            <a:ext cx="774265" cy="46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States</a:t>
            </a:r>
          </a:p>
        </p:txBody>
      </p:sp>
      <p:sp>
        <p:nvSpPr>
          <p:cNvPr id="62" name="Rectangle 61">
            <a:extLst>
              <a:ext uri="{FF2B5EF4-FFF2-40B4-BE49-F238E27FC236}">
                <a16:creationId xmlns:a16="http://schemas.microsoft.com/office/drawing/2014/main" id="{16DA8499-A2C9-730E-1759-E32A7F88415E}"/>
              </a:ext>
            </a:extLst>
          </p:cNvPr>
          <p:cNvSpPr/>
          <p:nvPr/>
        </p:nvSpPr>
        <p:spPr>
          <a:xfrm>
            <a:off x="8624045" y="3553866"/>
            <a:ext cx="796044" cy="46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a:t>
            </a:r>
          </a:p>
        </p:txBody>
      </p:sp>
    </p:spTree>
    <p:extLst>
      <p:ext uri="{BB962C8B-B14F-4D97-AF65-F5344CB8AC3E}">
        <p14:creationId xmlns:p14="http://schemas.microsoft.com/office/powerpoint/2010/main" val="2224643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sz="4400" kern="1200">
                <a:solidFill>
                  <a:schemeClr val="bg1"/>
                </a:solidFill>
                <a:latin typeface="+mj-lt"/>
                <a:ea typeface="+mj-ea"/>
                <a:cs typeface="+mj-cs"/>
              </a:rPr>
              <a:t>Deep Q-Learning</a:t>
            </a: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idx="1"/>
          </p:nvPr>
        </p:nvSpPr>
        <p:spPr>
          <a:xfrm>
            <a:off x="651307" y="4460487"/>
            <a:ext cx="3377184" cy="1757433"/>
          </a:xfrm>
          <a:noFill/>
        </p:spPr>
        <p:txBody>
          <a:bodyPr vert="horz" lIns="91440" tIns="45720" rIns="91440" bIns="45720" rtlCol="0">
            <a:normAutofit/>
          </a:bodyPr>
          <a:lstStyle/>
          <a:p>
            <a:r>
              <a:rPr lang="en-US" sz="1500" kern="1200">
                <a:solidFill>
                  <a:schemeClr val="bg1"/>
                </a:solidFill>
                <a:latin typeface="+mn-lt"/>
                <a:ea typeface="+mn-ea"/>
                <a:cs typeface="+mn-cs"/>
              </a:rPr>
              <a:t>Use DNN to approximate Q functions</a:t>
            </a:r>
          </a:p>
          <a:p>
            <a:r>
              <a:rPr lang="en-US" sz="1500" kern="1200">
                <a:solidFill>
                  <a:schemeClr val="bg1"/>
                </a:solidFill>
                <a:latin typeface="+mn-lt"/>
                <a:ea typeface="+mn-ea"/>
                <a:cs typeface="+mn-cs"/>
              </a:rPr>
              <a:t>Use observed trajectories of state-action-rewards</a:t>
            </a:r>
          </a:p>
          <a:p>
            <a:r>
              <a:rPr lang="en-US" sz="1500" kern="1200">
                <a:solidFill>
                  <a:schemeClr val="bg1"/>
                </a:solidFill>
                <a:latin typeface="+mn-lt"/>
                <a:ea typeface="+mn-ea"/>
                <a:cs typeface="+mn-cs"/>
              </a:rPr>
              <a:t>‘Human level control through Deep Reinforcement Learning’, 2015 – by DeepMind</a:t>
            </a:r>
          </a:p>
        </p:txBody>
      </p:sp>
      <p:sp>
        <p:nvSpPr>
          <p:cNvPr id="6" name="Slide Number Placeholder 5">
            <a:extLst>
              <a:ext uri="{FF2B5EF4-FFF2-40B4-BE49-F238E27FC236}">
                <a16:creationId xmlns:a16="http://schemas.microsoft.com/office/drawing/2014/main" id="{BAEFF51B-0E28-4171-AE7C-A31AAB42BC73}"/>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spcAft>
                <a:spcPts val="600"/>
              </a:spcAft>
            </a:pPr>
            <a:fld id="{B5CEABB6-07DC-46E8-9B57-56EC44A396E5}" type="slidenum">
              <a:rPr lang="en-US">
                <a:solidFill>
                  <a:srgbClr val="898989"/>
                </a:solidFill>
              </a:rPr>
              <a:pPr>
                <a:spcAft>
                  <a:spcPts val="600"/>
                </a:spcAft>
              </a:pPr>
              <a:t>26</a:t>
            </a:fld>
            <a:endParaRPr lang="en-US">
              <a:solidFill>
                <a:srgbClr val="898989"/>
              </a:solidFill>
            </a:endParaRPr>
          </a:p>
        </p:txBody>
      </p:sp>
      <p:sp>
        <p:nvSpPr>
          <p:cNvPr id="4" name="TextBox 3">
            <a:extLst>
              <a:ext uri="{FF2B5EF4-FFF2-40B4-BE49-F238E27FC236}">
                <a16:creationId xmlns:a16="http://schemas.microsoft.com/office/drawing/2014/main" id="{2BF074AA-CBCE-BDE3-52AA-E60855636069}"/>
              </a:ext>
            </a:extLst>
          </p:cNvPr>
          <p:cNvSpPr txBox="1"/>
          <p:nvPr/>
        </p:nvSpPr>
        <p:spPr>
          <a:xfrm>
            <a:off x="6268270" y="4778777"/>
            <a:ext cx="5151310" cy="369332"/>
          </a:xfrm>
          <a:prstGeom prst="rect">
            <a:avLst/>
          </a:prstGeom>
          <a:noFill/>
        </p:spPr>
        <p:txBody>
          <a:bodyPr wrap="square" rtlCol="0">
            <a:spAutoFit/>
          </a:bodyPr>
          <a:lstStyle/>
          <a:p>
            <a:r>
              <a:rPr lang="en-US" dirty="0"/>
              <a:t>Compute Q-values for all actions in one go</a:t>
            </a:r>
          </a:p>
        </p:txBody>
      </p:sp>
      <p:sp>
        <p:nvSpPr>
          <p:cNvPr id="7" name="Rectangle 6">
            <a:extLst>
              <a:ext uri="{FF2B5EF4-FFF2-40B4-BE49-F238E27FC236}">
                <a16:creationId xmlns:a16="http://schemas.microsoft.com/office/drawing/2014/main" id="{80AEEE35-CEEF-F653-6365-29E4D8EBC381}"/>
              </a:ext>
            </a:extLst>
          </p:cNvPr>
          <p:cNvSpPr/>
          <p:nvPr/>
        </p:nvSpPr>
        <p:spPr>
          <a:xfrm>
            <a:off x="6372854" y="1009717"/>
            <a:ext cx="1257300" cy="56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Q-value 1</a:t>
            </a:r>
          </a:p>
        </p:txBody>
      </p:sp>
      <p:sp>
        <p:nvSpPr>
          <p:cNvPr id="8" name="Rectangle 7">
            <a:extLst>
              <a:ext uri="{FF2B5EF4-FFF2-40B4-BE49-F238E27FC236}">
                <a16:creationId xmlns:a16="http://schemas.microsoft.com/office/drawing/2014/main" id="{D5D5DC09-7066-724D-6DA7-34C3DEA9D4D6}"/>
              </a:ext>
            </a:extLst>
          </p:cNvPr>
          <p:cNvSpPr/>
          <p:nvPr/>
        </p:nvSpPr>
        <p:spPr>
          <a:xfrm>
            <a:off x="7744454" y="1009717"/>
            <a:ext cx="1257300" cy="56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Q-value 2</a:t>
            </a:r>
          </a:p>
        </p:txBody>
      </p:sp>
      <p:sp>
        <p:nvSpPr>
          <p:cNvPr id="10" name="Rectangle 9">
            <a:extLst>
              <a:ext uri="{FF2B5EF4-FFF2-40B4-BE49-F238E27FC236}">
                <a16:creationId xmlns:a16="http://schemas.microsoft.com/office/drawing/2014/main" id="{7439E293-1AAA-E089-2788-02CC2067E489}"/>
              </a:ext>
            </a:extLst>
          </p:cNvPr>
          <p:cNvSpPr/>
          <p:nvPr/>
        </p:nvSpPr>
        <p:spPr>
          <a:xfrm>
            <a:off x="9116054" y="1009718"/>
            <a:ext cx="1257300" cy="56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Q-value n</a:t>
            </a:r>
          </a:p>
        </p:txBody>
      </p:sp>
      <p:cxnSp>
        <p:nvCxnSpPr>
          <p:cNvPr id="17" name="Straight Arrow Connector 16">
            <a:extLst>
              <a:ext uri="{FF2B5EF4-FFF2-40B4-BE49-F238E27FC236}">
                <a16:creationId xmlns:a16="http://schemas.microsoft.com/office/drawing/2014/main" id="{D50FB8C6-4588-BD7D-69FE-FCB4F6C1B0B4}"/>
              </a:ext>
            </a:extLst>
          </p:cNvPr>
          <p:cNvCxnSpPr>
            <a:cxnSpLocks/>
          </p:cNvCxnSpPr>
          <p:nvPr/>
        </p:nvCxnSpPr>
        <p:spPr>
          <a:xfrm flipV="1">
            <a:off x="9175102" y="1574493"/>
            <a:ext cx="653143" cy="8401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2A21F6E-8203-B998-6FE9-51DDD110FA94}"/>
              </a:ext>
            </a:extLst>
          </p:cNvPr>
          <p:cNvCxnSpPr>
            <a:cxnSpLocks/>
          </p:cNvCxnSpPr>
          <p:nvPr/>
        </p:nvCxnSpPr>
        <p:spPr>
          <a:xfrm flipH="1" flipV="1">
            <a:off x="6947584" y="1574493"/>
            <a:ext cx="854275" cy="840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DFF7079-668D-76DA-39FD-B8789A0E03B7}"/>
              </a:ext>
            </a:extLst>
          </p:cNvPr>
          <p:cNvCxnSpPr>
            <a:cxnSpLocks/>
          </p:cNvCxnSpPr>
          <p:nvPr/>
        </p:nvCxnSpPr>
        <p:spPr>
          <a:xfrm flipV="1">
            <a:off x="8351186" y="1574493"/>
            <a:ext cx="10500" cy="840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1ECBAA1-2FAC-AD30-0D04-ECAABF9C6C0C}"/>
              </a:ext>
            </a:extLst>
          </p:cNvPr>
          <p:cNvCxnSpPr>
            <a:cxnSpLocks/>
          </p:cNvCxnSpPr>
          <p:nvPr/>
        </p:nvCxnSpPr>
        <p:spPr>
          <a:xfrm flipV="1">
            <a:off x="8373104" y="2979392"/>
            <a:ext cx="0" cy="873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98B130C-55BA-3354-8973-5212A3ACBC58}"/>
              </a:ext>
            </a:extLst>
          </p:cNvPr>
          <p:cNvSpPr/>
          <p:nvPr/>
        </p:nvSpPr>
        <p:spPr>
          <a:xfrm>
            <a:off x="7217454" y="2414615"/>
            <a:ext cx="2542053" cy="5647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Network</a:t>
            </a:r>
          </a:p>
        </p:txBody>
      </p:sp>
      <p:sp>
        <p:nvSpPr>
          <p:cNvPr id="44" name="Rectangle 43">
            <a:extLst>
              <a:ext uri="{FF2B5EF4-FFF2-40B4-BE49-F238E27FC236}">
                <a16:creationId xmlns:a16="http://schemas.microsoft.com/office/drawing/2014/main" id="{57174F56-5D93-77F5-93FB-6D34D22D7E49}"/>
              </a:ext>
            </a:extLst>
          </p:cNvPr>
          <p:cNvSpPr/>
          <p:nvPr/>
        </p:nvSpPr>
        <p:spPr>
          <a:xfrm>
            <a:off x="7744454" y="3852862"/>
            <a:ext cx="1257300" cy="56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A78A25F-1BD3-ECEF-B171-5612A3CE9C2F}"/>
              </a:ext>
            </a:extLst>
          </p:cNvPr>
          <p:cNvSpPr/>
          <p:nvPr/>
        </p:nvSpPr>
        <p:spPr>
          <a:xfrm>
            <a:off x="7859830" y="3957427"/>
            <a:ext cx="1257300" cy="564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States</a:t>
            </a:r>
          </a:p>
        </p:txBody>
      </p:sp>
    </p:spTree>
    <p:extLst>
      <p:ext uri="{BB962C8B-B14F-4D97-AF65-F5344CB8AC3E}">
        <p14:creationId xmlns:p14="http://schemas.microsoft.com/office/powerpoint/2010/main" val="235659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479B0-DDD6-BE99-0BFD-285264987D41}"/>
              </a:ext>
            </a:extLst>
          </p:cNvPr>
          <p:cNvSpPr>
            <a:spLocks noGrp="1"/>
          </p:cNvSpPr>
          <p:nvPr>
            <p:ph type="title"/>
          </p:nvPr>
        </p:nvSpPr>
        <p:spPr>
          <a:xfrm>
            <a:off x="485401" y="209551"/>
            <a:ext cx="9300384" cy="794923"/>
          </a:xfrm>
        </p:spPr>
        <p:txBody>
          <a:bodyPr>
            <a:noAutofit/>
          </a:bodyPr>
          <a:lstStyle/>
          <a:p>
            <a:r>
              <a:rPr lang="en-US" sz="3600" dirty="0"/>
              <a:t>Deep Q-Learning formulation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2B06BC3-5201-3DF5-C79D-16100C10B2A7}"/>
                  </a:ext>
                </a:extLst>
              </p:cNvPr>
              <p:cNvSpPr>
                <a:spLocks noGrp="1"/>
              </p:cNvSpPr>
              <p:nvPr>
                <p:ph type="body" idx="1"/>
              </p:nvPr>
            </p:nvSpPr>
            <p:spPr>
              <a:xfrm>
                <a:off x="576272" y="1004474"/>
                <a:ext cx="10515600" cy="5351876"/>
              </a:xfrm>
            </p:spPr>
            <p:txBody>
              <a:bodyPr>
                <a:normAutofit/>
              </a:bodyPr>
              <a:lstStyle/>
              <a:p>
                <a:r>
                  <a:rPr lang="en-US" dirty="0">
                    <a:solidFill>
                      <a:schemeClr val="tx1"/>
                    </a:solidFill>
                  </a:rPr>
                  <a:t>Formulate the value function by Deep Q-network with weights w</a:t>
                </a:r>
              </a:p>
              <a:p>
                <a:r>
                  <a:rPr lang="en-US" dirty="0">
                    <a:solidFill>
                      <a:schemeClr val="tx1"/>
                    </a:solidFill>
                  </a:rPr>
                  <a:t>Objective function – MSE in Q values</a:t>
                </a:r>
              </a:p>
              <a:p>
                <a:endParaRPr lang="en-US" dirty="0">
                  <a:solidFill>
                    <a:schemeClr val="tx1"/>
                  </a:solidFill>
                </a:endParaRPr>
              </a:p>
              <a:p>
                <a:r>
                  <a:rPr lang="en-US" dirty="0">
                    <a:solidFill>
                      <a:schemeClr val="tx1"/>
                    </a:solidFill>
                  </a:rPr>
                  <a:t>Algorithm</a:t>
                </a:r>
              </a:p>
              <a:p>
                <a:r>
                  <a:rPr lang="en-US" dirty="0">
                    <a:solidFill>
                      <a:schemeClr val="tx1"/>
                    </a:solidFill>
                  </a:rPr>
                  <a:t>Transition -&gt; (s, a, r, s</a:t>
                </a:r>
                <a:r>
                  <a:rPr lang="en-US" baseline="30000" dirty="0">
                    <a:solidFill>
                      <a:schemeClr val="tx1"/>
                    </a:solidFill>
                  </a:rPr>
                  <a:t>’</a:t>
                </a:r>
                <a:r>
                  <a:rPr lang="en-US" dirty="0">
                    <a:solidFill>
                      <a:schemeClr val="tx1"/>
                    </a:solidFill>
                  </a:rPr>
                  <a:t>)</a:t>
                </a:r>
              </a:p>
              <a:p>
                <a:pPr marL="457200" indent="-457200">
                  <a:buFont typeface="+mj-lt"/>
                  <a:buAutoNum type="arabicPeriod"/>
                </a:pPr>
                <a:r>
                  <a:rPr lang="en-US" dirty="0">
                    <a:solidFill>
                      <a:schemeClr val="tx1"/>
                    </a:solidFill>
                  </a:rPr>
                  <a:t>Feedforward pass for current state s to get predicted Q-values for all actions</a:t>
                </a:r>
              </a:p>
              <a:p>
                <a:pPr marL="457200" indent="-457200">
                  <a:buFont typeface="+mj-lt"/>
                  <a:buAutoNum type="arabicPeriod"/>
                </a:pPr>
                <a:r>
                  <a:rPr lang="en-US" dirty="0">
                    <a:solidFill>
                      <a:schemeClr val="tx1"/>
                    </a:solidFill>
                  </a:rPr>
                  <a:t>Feedforward pass for next state s</a:t>
                </a:r>
                <a:r>
                  <a:rPr lang="en-US" baseline="30000" dirty="0">
                    <a:solidFill>
                      <a:schemeClr val="tx1"/>
                    </a:solidFill>
                  </a:rPr>
                  <a:t>’</a:t>
                </a:r>
                <a:r>
                  <a:rPr lang="en-US" dirty="0">
                    <a:solidFill>
                      <a:schemeClr val="tx1"/>
                    </a:solidFill>
                  </a:rPr>
                  <a:t> and calculate argmax across all network outputs argmax Q(s</a:t>
                </a:r>
                <a:r>
                  <a:rPr lang="en-US" baseline="30000" dirty="0">
                    <a:solidFill>
                      <a:schemeClr val="tx1"/>
                    </a:solidFill>
                  </a:rPr>
                  <a:t>’</a:t>
                </a:r>
                <a:r>
                  <a:rPr lang="en-US" dirty="0">
                    <a:solidFill>
                      <a:schemeClr val="tx1"/>
                    </a:solidFill>
                  </a:rPr>
                  <a:t>, a</a:t>
                </a:r>
                <a:r>
                  <a:rPr lang="en-US" baseline="30000" dirty="0">
                    <a:solidFill>
                      <a:schemeClr val="tx1"/>
                    </a:solidFill>
                  </a:rPr>
                  <a:t>’</a:t>
                </a:r>
                <a:r>
                  <a:rPr lang="en-US" dirty="0">
                    <a:solidFill>
                      <a:schemeClr val="tx1"/>
                    </a:solidFill>
                  </a:rPr>
                  <a:t>)</a:t>
                </a:r>
              </a:p>
              <a:p>
                <a:pPr marL="457200" indent="-457200">
                  <a:buFont typeface="+mj-lt"/>
                  <a:buAutoNum type="arabicPeriod"/>
                </a:pPr>
                <a:r>
                  <a:rPr lang="en-US" dirty="0">
                    <a:solidFill>
                      <a:schemeClr val="tx1"/>
                    </a:solidFill>
                  </a:rPr>
                  <a:t>Assign Q-value target for action to </a:t>
                </a:r>
                <a14:m>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𝑟</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𝛾</m:t>
                    </m:r>
                    <m:func>
                      <m:funcPr>
                        <m:ctrlPr>
                          <a:rPr lang="en-US" b="0" i="1" smtClean="0">
                            <a:solidFill>
                              <a:schemeClr val="tx1"/>
                            </a:solidFill>
                            <a:latin typeface="Cambria Math" panose="02040503050406030204" pitchFamily="18" charset="0"/>
                            <a:ea typeface="Cambria Math" panose="02040503050406030204" pitchFamily="18" charset="0"/>
                          </a:rPr>
                        </m:ctrlPr>
                      </m:funcPr>
                      <m:fName>
                        <m:r>
                          <m:rPr>
                            <m:sty m:val="p"/>
                          </m:rPr>
                          <a:rPr lang="en-US" b="0" i="0" smtClean="0">
                            <a:solidFill>
                              <a:schemeClr val="tx1"/>
                            </a:solidFill>
                            <a:latin typeface="Cambria Math" panose="02040503050406030204" pitchFamily="18" charset="0"/>
                            <a:ea typeface="Cambria Math" panose="02040503050406030204" pitchFamily="18" charset="0"/>
                          </a:rPr>
                          <m:t>max</m:t>
                        </m:r>
                      </m:fName>
                      <m:e>
                        <m:r>
                          <a:rPr lang="en-US" b="0" i="1" smtClean="0">
                            <a:solidFill>
                              <a:schemeClr val="tx1"/>
                            </a:solidFill>
                            <a:latin typeface="Cambria Math" panose="02040503050406030204" pitchFamily="18" charset="0"/>
                            <a:ea typeface="Cambria Math" panose="02040503050406030204" pitchFamily="18" charset="0"/>
                          </a:rPr>
                          <m:t>𝑄</m:t>
                        </m:r>
                        <m:d>
                          <m:dPr>
                            <m:ctrlPr>
                              <a:rPr lang="en-US" b="0" i="1" smtClean="0">
                                <a:solidFill>
                                  <a:schemeClr val="tx1"/>
                                </a:solidFill>
                                <a:latin typeface="Cambria Math" panose="02040503050406030204" pitchFamily="18" charset="0"/>
                                <a:ea typeface="Cambria Math" panose="02040503050406030204" pitchFamily="18" charset="0"/>
                              </a:rPr>
                            </m:ctrlPr>
                          </m:dPr>
                          <m:e>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𝑠</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 </m:t>
                            </m:r>
                            <m:sSup>
                              <m:sSupPr>
                                <m:ctrlPr>
                                  <a:rPr lang="en-US" b="0" i="1" smtClean="0">
                                    <a:solidFill>
                                      <a:schemeClr val="tx1"/>
                                    </a:solidFill>
                                    <a:latin typeface="Cambria Math" panose="02040503050406030204" pitchFamily="18" charset="0"/>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𝑎</m:t>
                                </m:r>
                              </m:e>
                              <m:sup>
                                <m:r>
                                  <a:rPr lang="en-US" b="0" i="1" smtClean="0">
                                    <a:solidFill>
                                      <a:schemeClr val="tx1"/>
                                    </a:solidFill>
                                    <a:latin typeface="Cambria Math" panose="02040503050406030204" pitchFamily="18" charset="0"/>
                                    <a:ea typeface="Cambria Math" panose="02040503050406030204" pitchFamily="18" charset="0"/>
                                  </a:rPr>
                                  <m:t>′</m:t>
                                </m:r>
                              </m:sup>
                            </m:sSup>
                          </m:e>
                        </m:d>
                      </m:e>
                    </m:func>
                  </m:oMath>
                </a14:m>
                <a:r>
                  <a:rPr lang="en-US" dirty="0">
                    <a:solidFill>
                      <a:schemeClr val="tx1"/>
                    </a:solidFill>
                  </a:rPr>
                  <a:t> </a:t>
                </a:r>
              </a:p>
              <a:p>
                <a:pPr marL="457200" indent="-457200">
                  <a:buFont typeface="+mj-lt"/>
                  <a:buAutoNum type="arabicPeriod"/>
                </a:pPr>
                <a:r>
                  <a:rPr lang="en-US" dirty="0">
                    <a:solidFill>
                      <a:schemeClr val="tx1"/>
                    </a:solidFill>
                  </a:rPr>
                  <a:t>Update weights during backprop</a:t>
                </a:r>
              </a:p>
            </p:txBody>
          </p:sp>
        </mc:Choice>
        <mc:Fallback xmlns="">
          <p:sp>
            <p:nvSpPr>
              <p:cNvPr id="3" name="Text Placeholder 2">
                <a:extLst>
                  <a:ext uri="{FF2B5EF4-FFF2-40B4-BE49-F238E27FC236}">
                    <a16:creationId xmlns:a16="http://schemas.microsoft.com/office/drawing/2014/main" id="{72B06BC3-5201-3DF5-C79D-16100C10B2A7}"/>
                  </a:ext>
                </a:extLst>
              </p:cNvPr>
              <p:cNvSpPr>
                <a:spLocks noGrp="1" noRot="1" noChangeAspect="1" noMove="1" noResize="1" noEditPoints="1" noAdjustHandles="1" noChangeArrowheads="1" noChangeShapeType="1" noTextEdit="1"/>
              </p:cNvSpPr>
              <p:nvPr>
                <p:ph type="body" idx="1"/>
              </p:nvPr>
            </p:nvSpPr>
            <p:spPr>
              <a:xfrm>
                <a:off x="576272" y="1004474"/>
                <a:ext cx="10515600" cy="5351876"/>
              </a:xfrm>
              <a:blipFill>
                <a:blip r:embed="rId3"/>
                <a:stretch>
                  <a:fillRect l="-928" t="-1595"/>
                </a:stretch>
              </a:blipFill>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A2916630-FCC9-18A7-66DE-1D68252AF686}"/>
              </a:ext>
            </a:extLst>
          </p:cNvPr>
          <p:cNvSpPr>
            <a:spLocks noGrp="1"/>
          </p:cNvSpPr>
          <p:nvPr>
            <p:ph type="sldNum" sz="quarter" idx="12"/>
          </p:nvPr>
        </p:nvSpPr>
        <p:spPr/>
        <p:txBody>
          <a:bodyPr/>
          <a:lstStyle/>
          <a:p>
            <a:fld id="{B5CEABB6-07DC-46E8-9B57-56EC44A396E5}" type="slidenum">
              <a:rPr lang="en-US" smtClean="0"/>
              <a:pPr/>
              <a:t>27</a:t>
            </a:fld>
            <a:endParaRPr lang="en-US" dirty="0"/>
          </a:p>
        </p:txBody>
      </p:sp>
    </p:spTree>
    <p:extLst>
      <p:ext uri="{BB962C8B-B14F-4D97-AF65-F5344CB8AC3E}">
        <p14:creationId xmlns:p14="http://schemas.microsoft.com/office/powerpoint/2010/main" val="387544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6256-0B14-7BA7-3C5A-5292D39F0D14}"/>
              </a:ext>
            </a:extLst>
          </p:cNvPr>
          <p:cNvSpPr>
            <a:spLocks noGrp="1"/>
          </p:cNvSpPr>
          <p:nvPr>
            <p:ph type="title"/>
          </p:nvPr>
        </p:nvSpPr>
        <p:spPr>
          <a:xfrm>
            <a:off x="498915" y="91953"/>
            <a:ext cx="10515600" cy="1188207"/>
          </a:xfrm>
        </p:spPr>
        <p:txBody>
          <a:bodyPr>
            <a:normAutofit/>
          </a:bodyPr>
          <a:lstStyle/>
          <a:p>
            <a:r>
              <a:rPr lang="en-US" sz="3600" dirty="0"/>
              <a:t>Pitfalls</a:t>
            </a:r>
          </a:p>
        </p:txBody>
      </p:sp>
      <p:sp>
        <p:nvSpPr>
          <p:cNvPr id="6" name="Slide Number Placeholder 5">
            <a:extLst>
              <a:ext uri="{FF2B5EF4-FFF2-40B4-BE49-F238E27FC236}">
                <a16:creationId xmlns:a16="http://schemas.microsoft.com/office/drawing/2014/main" id="{4560C7D8-7D73-146C-9288-CC86AF08BE68}"/>
              </a:ext>
            </a:extLst>
          </p:cNvPr>
          <p:cNvSpPr>
            <a:spLocks noGrp="1"/>
          </p:cNvSpPr>
          <p:nvPr>
            <p:ph type="sldNum" sz="quarter" idx="12"/>
          </p:nvPr>
        </p:nvSpPr>
        <p:spPr/>
        <p:txBody>
          <a:bodyPr/>
          <a:lstStyle/>
          <a:p>
            <a:fld id="{B5CEABB6-07DC-46E8-9B57-56EC44A396E5}" type="slidenum">
              <a:rPr lang="en-US" smtClean="0"/>
              <a:pPr/>
              <a:t>28</a:t>
            </a:fld>
            <a:endParaRPr lang="en-US" dirty="0"/>
          </a:p>
        </p:txBody>
      </p:sp>
      <p:graphicFrame>
        <p:nvGraphicFramePr>
          <p:cNvPr id="8" name="Text Placeholder 2">
            <a:extLst>
              <a:ext uri="{FF2B5EF4-FFF2-40B4-BE49-F238E27FC236}">
                <a16:creationId xmlns:a16="http://schemas.microsoft.com/office/drawing/2014/main" id="{F6ACB45E-0FE6-3CB6-C9E9-1CF09D74F74C}"/>
              </a:ext>
            </a:extLst>
          </p:cNvPr>
          <p:cNvGraphicFramePr/>
          <p:nvPr>
            <p:extLst>
              <p:ext uri="{D42A27DB-BD31-4B8C-83A1-F6EECF244321}">
                <p14:modId xmlns:p14="http://schemas.microsoft.com/office/powerpoint/2010/main" val="656684733"/>
              </p:ext>
            </p:extLst>
          </p:nvPr>
        </p:nvGraphicFramePr>
        <p:xfrm>
          <a:off x="595532" y="1472419"/>
          <a:ext cx="10751918" cy="4617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1EE7AB2-AA98-D12F-4857-0CA7472F4334}"/>
              </a:ext>
            </a:extLst>
          </p:cNvPr>
          <p:cNvSpPr txBox="1"/>
          <p:nvPr/>
        </p:nvSpPr>
        <p:spPr>
          <a:xfrm>
            <a:off x="2659310" y="5746459"/>
            <a:ext cx="5343787" cy="369332"/>
          </a:xfrm>
          <a:prstGeom prst="rect">
            <a:avLst/>
          </a:prstGeom>
          <a:noFill/>
        </p:spPr>
        <p:txBody>
          <a:bodyPr wrap="square" rtlCol="0">
            <a:spAutoFit/>
          </a:bodyPr>
          <a:lstStyle/>
          <a:p>
            <a:r>
              <a:rPr lang="en-US" dirty="0">
                <a:solidFill>
                  <a:srgbClr val="FF0000"/>
                </a:solidFill>
              </a:rPr>
              <a:t>Experience Replay! </a:t>
            </a:r>
          </a:p>
        </p:txBody>
      </p:sp>
    </p:spTree>
    <p:extLst>
      <p:ext uri="{BB962C8B-B14F-4D97-AF65-F5344CB8AC3E}">
        <p14:creationId xmlns:p14="http://schemas.microsoft.com/office/powerpoint/2010/main" val="3236981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a:solidFill>
                  <a:schemeClr val="tx1"/>
                </a:solidFill>
                <a:latin typeface="+mj-lt"/>
                <a:ea typeface="+mj-ea"/>
                <a:cs typeface="+mj-cs"/>
              </a:rPr>
              <a:t>Problems with stability</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29</a:t>
            </a:fld>
            <a:endParaRPr lang="en-US"/>
          </a:p>
        </p:txBody>
      </p:sp>
      <p:graphicFrame>
        <p:nvGraphicFramePr>
          <p:cNvPr id="8" name="Text Placeholder 2">
            <a:extLst>
              <a:ext uri="{FF2B5EF4-FFF2-40B4-BE49-F238E27FC236}">
                <a16:creationId xmlns:a16="http://schemas.microsoft.com/office/drawing/2014/main" id="{4118F107-BA06-E6AC-5A8E-C1281B9DFCD0}"/>
              </a:ext>
            </a:extLst>
          </p:cNvPr>
          <p:cNvGraphicFramePr/>
          <p:nvPr>
            <p:extLst>
              <p:ext uri="{D42A27DB-BD31-4B8C-83A1-F6EECF244321}">
                <p14:modId xmlns:p14="http://schemas.microsoft.com/office/powerpoint/2010/main" val="2536999729"/>
              </p:ext>
            </p:extLst>
          </p:nvPr>
        </p:nvGraphicFramePr>
        <p:xfrm>
          <a:off x="831850" y="1078523"/>
          <a:ext cx="10515600" cy="501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603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1136428" y="627564"/>
            <a:ext cx="7474172" cy="1325563"/>
          </a:xfrm>
        </p:spPr>
        <p:txBody>
          <a:bodyPr>
            <a:normAutofit/>
          </a:bodyPr>
          <a:lstStyle/>
          <a:p>
            <a:pPr marL="0" indent="0">
              <a:buNone/>
            </a:pPr>
            <a:r>
              <a:rPr lang="en-US" sz="3600" dirty="0"/>
              <a:t>Contents</a:t>
            </a:r>
          </a:p>
        </p:txBody>
      </p:sp>
      <p:sp>
        <p:nvSpPr>
          <p:cNvPr id="3" name="Subtitle 2">
            <a:extLst>
              <a:ext uri="{FF2B5EF4-FFF2-40B4-BE49-F238E27FC236}">
                <a16:creationId xmlns:a16="http://schemas.microsoft.com/office/drawing/2014/main" id="{35E3EA69-4E0E-41BD-8095-A124225A2647}"/>
              </a:ext>
              <a:ext uri="{C183D7F6-B498-43B3-948B-1728B52AA6E4}">
                <adec:decorative xmlns:adec="http://schemas.microsoft.com/office/drawing/2017/decorative" val="0"/>
              </a:ext>
            </a:extLst>
          </p:cNvPr>
          <p:cNvSpPr>
            <a:spLocks noGrp="1"/>
          </p:cNvSpPr>
          <p:nvPr>
            <p:ph idx="1"/>
          </p:nvPr>
        </p:nvSpPr>
        <p:spPr>
          <a:xfrm>
            <a:off x="1136429" y="2278173"/>
            <a:ext cx="6467867" cy="3450613"/>
          </a:xfrm>
        </p:spPr>
        <p:txBody>
          <a:bodyPr anchor="ctr">
            <a:normAutofit lnSpcReduction="10000"/>
          </a:bodyPr>
          <a:lstStyle/>
          <a:p>
            <a:pPr marL="285750" indent="-285750">
              <a:buFont typeface="Arial" panose="020B0604020202020204" pitchFamily="34" charset="0"/>
              <a:buChar char="•"/>
            </a:pPr>
            <a:r>
              <a:rPr lang="en-US" sz="1800" dirty="0"/>
              <a:t>Reinforcement Learning Formulation</a:t>
            </a:r>
          </a:p>
          <a:p>
            <a:pPr marL="285750" indent="-285750">
              <a:buFont typeface="Arial" panose="020B0604020202020204" pitchFamily="34" charset="0"/>
              <a:buChar char="•"/>
            </a:pPr>
            <a:r>
              <a:rPr lang="en-US" sz="1800" dirty="0"/>
              <a:t>Examples of RL</a:t>
            </a:r>
          </a:p>
          <a:p>
            <a:pPr marL="285750" indent="-285750">
              <a:buFont typeface="Arial" panose="020B0604020202020204" pitchFamily="34" charset="0"/>
              <a:buChar char="•"/>
            </a:pPr>
            <a:r>
              <a:rPr lang="en-US" sz="1800" dirty="0"/>
              <a:t>Markov Decision Process</a:t>
            </a:r>
          </a:p>
          <a:p>
            <a:pPr marL="285750" indent="-285750">
              <a:buFont typeface="Arial" panose="020B0604020202020204" pitchFamily="34" charset="0"/>
              <a:buChar char="•"/>
            </a:pPr>
            <a:r>
              <a:rPr lang="en-US" sz="1800" dirty="0"/>
              <a:t>Q-Learning</a:t>
            </a:r>
          </a:p>
          <a:p>
            <a:pPr marL="285750" indent="-285750">
              <a:buFont typeface="Arial" panose="020B0604020202020204" pitchFamily="34" charset="0"/>
              <a:buChar char="•"/>
            </a:pPr>
            <a:r>
              <a:rPr lang="en-US" sz="1800" dirty="0"/>
              <a:t>Need to combine Deep Learning with Reinforcement Learning</a:t>
            </a:r>
          </a:p>
          <a:p>
            <a:pPr marL="285750" indent="-285750">
              <a:buFont typeface="Arial" panose="020B0604020202020204" pitchFamily="34" charset="0"/>
              <a:buChar char="•"/>
            </a:pPr>
            <a:r>
              <a:rPr lang="en-US" sz="1800" dirty="0"/>
              <a:t>Problems with Deep Q-Learning</a:t>
            </a:r>
          </a:p>
          <a:p>
            <a:pPr marL="285750" indent="-285750">
              <a:buFont typeface="Arial" panose="020B0604020202020204" pitchFamily="34" charset="0"/>
              <a:buChar char="•"/>
            </a:pPr>
            <a:r>
              <a:rPr lang="en-US" sz="1800" dirty="0"/>
              <a:t>Bandit algorithms</a:t>
            </a:r>
          </a:p>
          <a:p>
            <a:pPr marL="285750" indent="-285750">
              <a:buFont typeface="Arial" panose="020B0604020202020204" pitchFamily="34" charset="0"/>
              <a:buChar char="•"/>
            </a:pPr>
            <a:r>
              <a:rPr lang="en-US" sz="1800" dirty="0"/>
              <a:t>Multi-arm bandits</a:t>
            </a:r>
          </a:p>
          <a:p>
            <a:pPr marL="285750" indent="-285750">
              <a:buFont typeface="Arial" panose="020B0604020202020204" pitchFamily="34" charset="0"/>
              <a:buChar char="•"/>
            </a:pPr>
            <a:r>
              <a:rPr lang="en-US" sz="1800" dirty="0"/>
              <a:t>Contextual Bandits</a:t>
            </a:r>
          </a:p>
          <a:p>
            <a:pPr marL="285750" indent="-285750">
              <a:buFont typeface="Arial" panose="020B0604020202020204" pitchFamily="34" charset="0"/>
              <a:buChar char="•"/>
            </a:pPr>
            <a:r>
              <a:rPr lang="en-US" sz="1800" dirty="0"/>
              <a:t>Product use-case</a:t>
            </a:r>
          </a:p>
          <a:p>
            <a:pPr marL="285750" indent="-285750">
              <a:buFont typeface="Arial" panose="020B0604020202020204" pitchFamily="34" charset="0"/>
              <a:buChar char="•"/>
            </a:pPr>
            <a:endParaRPr lang="en-US" sz="13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heckmark">
            <a:extLst>
              <a:ext uri="{FF2B5EF4-FFF2-40B4-BE49-F238E27FC236}">
                <a16:creationId xmlns:a16="http://schemas.microsoft.com/office/drawing/2014/main" id="{065333DA-D620-634C-66E8-C209856190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10341428" y="6356350"/>
            <a:ext cx="1012371" cy="365125"/>
          </a:xfrm>
        </p:spPr>
        <p:txBody>
          <a:bodyPr>
            <a:normAutofit/>
          </a:bodyPr>
          <a:lstStyle/>
          <a:p>
            <a:pPr>
              <a:spcAft>
                <a:spcPts val="600"/>
              </a:spcAft>
            </a:pPr>
            <a:fld id="{19B51A1E-902D-48AF-9020-955120F399B6}" type="slidenum">
              <a:rPr lang="en-ZA">
                <a:solidFill>
                  <a:srgbClr val="FFFFFF"/>
                </a:solidFill>
              </a:rPr>
              <a:pPr>
                <a:spcAft>
                  <a:spcPts val="600"/>
                </a:spcAft>
              </a:pPr>
              <a:t>3</a:t>
            </a:fld>
            <a:endParaRPr lang="en-ZA">
              <a:solidFill>
                <a:srgbClr val="FFFFFF"/>
              </a:solidFill>
            </a:endParaRPr>
          </a:p>
        </p:txBody>
      </p:sp>
    </p:spTree>
    <p:extLst>
      <p:ext uri="{BB962C8B-B14F-4D97-AF65-F5344CB8AC3E}">
        <p14:creationId xmlns:p14="http://schemas.microsoft.com/office/powerpoint/2010/main" val="3875868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502617" y="291090"/>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30</a:t>
            </a:fld>
            <a:endParaRPr lang="en-US"/>
          </a:p>
        </p:txBody>
      </p:sp>
      <p:sp>
        <p:nvSpPr>
          <p:cNvPr id="3" name="TextBox 2">
            <a:extLst>
              <a:ext uri="{FF2B5EF4-FFF2-40B4-BE49-F238E27FC236}">
                <a16:creationId xmlns:a16="http://schemas.microsoft.com/office/drawing/2014/main" id="{093730A8-B1B4-3FC8-6C6D-7C479CF20E02}"/>
              </a:ext>
            </a:extLst>
          </p:cNvPr>
          <p:cNvSpPr txBox="1"/>
          <p:nvPr/>
        </p:nvSpPr>
        <p:spPr>
          <a:xfrm>
            <a:off x="502617" y="1223778"/>
            <a:ext cx="9919121" cy="369332"/>
          </a:xfrm>
          <a:prstGeom prst="rect">
            <a:avLst/>
          </a:prstGeom>
          <a:noFill/>
        </p:spPr>
        <p:txBody>
          <a:bodyPr wrap="square" rtlCol="0">
            <a:spAutoFit/>
          </a:bodyPr>
          <a:lstStyle/>
          <a:p>
            <a:r>
              <a:rPr lang="en-US" dirty="0"/>
              <a:t>A bandit is a metaphor for slot machine in a casino</a:t>
            </a:r>
          </a:p>
        </p:txBody>
      </p:sp>
      <p:pic>
        <p:nvPicPr>
          <p:cNvPr id="5" name="Graphic 4" descr="Slot Machine Lose with solid fill">
            <a:extLst>
              <a:ext uri="{FF2B5EF4-FFF2-40B4-BE49-F238E27FC236}">
                <a16:creationId xmlns:a16="http://schemas.microsoft.com/office/drawing/2014/main" id="{58E0FA12-B2CC-7491-DACA-77974C145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4911" y="951244"/>
            <a:ext cx="914400" cy="914400"/>
          </a:xfrm>
          <a:prstGeom prst="rect">
            <a:avLst/>
          </a:prstGeom>
        </p:spPr>
      </p:pic>
      <p:sp>
        <p:nvSpPr>
          <p:cNvPr id="7" name="TextBox 6">
            <a:extLst>
              <a:ext uri="{FF2B5EF4-FFF2-40B4-BE49-F238E27FC236}">
                <a16:creationId xmlns:a16="http://schemas.microsoft.com/office/drawing/2014/main" id="{D65AAD37-267F-A06F-DAB1-8B9DA54028AA}"/>
              </a:ext>
            </a:extLst>
          </p:cNvPr>
          <p:cNvSpPr txBox="1"/>
          <p:nvPr/>
        </p:nvSpPr>
        <p:spPr>
          <a:xfrm>
            <a:off x="502616" y="2243485"/>
            <a:ext cx="9919121" cy="646331"/>
          </a:xfrm>
          <a:prstGeom prst="rect">
            <a:avLst/>
          </a:prstGeom>
          <a:noFill/>
        </p:spPr>
        <p:txBody>
          <a:bodyPr wrap="square" rtlCol="0">
            <a:spAutoFit/>
          </a:bodyPr>
          <a:lstStyle/>
          <a:p>
            <a:r>
              <a:rPr lang="en-US" dirty="0"/>
              <a:t>Introduced by William R. Thompson, clinical trials being the first intended applications (predicting what drug should a certain patient receive)</a:t>
            </a:r>
          </a:p>
        </p:txBody>
      </p:sp>
      <p:sp>
        <p:nvSpPr>
          <p:cNvPr id="11" name="TextBox 10">
            <a:extLst>
              <a:ext uri="{FF2B5EF4-FFF2-40B4-BE49-F238E27FC236}">
                <a16:creationId xmlns:a16="http://schemas.microsoft.com/office/drawing/2014/main" id="{62290DF4-CA08-B066-D406-F6073B4DB6D1}"/>
              </a:ext>
            </a:extLst>
          </p:cNvPr>
          <p:cNvSpPr txBox="1"/>
          <p:nvPr/>
        </p:nvSpPr>
        <p:spPr>
          <a:xfrm>
            <a:off x="502616" y="3453651"/>
            <a:ext cx="9919121" cy="646331"/>
          </a:xfrm>
          <a:prstGeom prst="rect">
            <a:avLst/>
          </a:prstGeom>
          <a:noFill/>
        </p:spPr>
        <p:txBody>
          <a:bodyPr wrap="square" rtlCol="0">
            <a:spAutoFit/>
          </a:bodyPr>
          <a:lstStyle/>
          <a:p>
            <a:r>
              <a:rPr lang="en-US" dirty="0"/>
              <a:t>Payoffs have a random probability when you pull the lever of an armed bandit. Do you keep pulling the lever of the same bandit (slot-machine), or do you want to try your luck with other slot machines?</a:t>
            </a:r>
          </a:p>
        </p:txBody>
      </p:sp>
      <p:sp>
        <p:nvSpPr>
          <p:cNvPr id="13" name="TextBox 12">
            <a:extLst>
              <a:ext uri="{FF2B5EF4-FFF2-40B4-BE49-F238E27FC236}">
                <a16:creationId xmlns:a16="http://schemas.microsoft.com/office/drawing/2014/main" id="{35C94972-BE89-99AA-D57A-A9FC68189D55}"/>
              </a:ext>
            </a:extLst>
          </p:cNvPr>
          <p:cNvSpPr txBox="1"/>
          <p:nvPr/>
        </p:nvSpPr>
        <p:spPr>
          <a:xfrm>
            <a:off x="502616" y="4601159"/>
            <a:ext cx="9919121" cy="369332"/>
          </a:xfrm>
          <a:prstGeom prst="rect">
            <a:avLst/>
          </a:prstGeom>
          <a:noFill/>
        </p:spPr>
        <p:txBody>
          <a:bodyPr wrap="square" rtlCol="0">
            <a:spAutoFit/>
          </a:bodyPr>
          <a:lstStyle/>
          <a:p>
            <a:r>
              <a:rPr lang="en-US" dirty="0"/>
              <a:t>Captures the fundamental dilemma a learner faces when choosing between uncertain options</a:t>
            </a:r>
          </a:p>
        </p:txBody>
      </p:sp>
      <p:pic>
        <p:nvPicPr>
          <p:cNvPr id="15" name="Graphic 14" descr="Magnifying glass outline">
            <a:extLst>
              <a:ext uri="{FF2B5EF4-FFF2-40B4-BE49-F238E27FC236}">
                <a16:creationId xmlns:a16="http://schemas.microsoft.com/office/drawing/2014/main" id="{F8019B77-C3B5-2791-2032-D93594DE89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61134" y="3251483"/>
            <a:ext cx="914400" cy="914400"/>
          </a:xfrm>
          <a:prstGeom prst="rect">
            <a:avLst/>
          </a:prstGeom>
        </p:spPr>
      </p:pic>
    </p:spTree>
    <p:extLst>
      <p:ext uri="{BB962C8B-B14F-4D97-AF65-F5344CB8AC3E}">
        <p14:creationId xmlns:p14="http://schemas.microsoft.com/office/powerpoint/2010/main" val="1964445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502617" y="291090"/>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31</a:t>
            </a:fld>
            <a:endParaRPr lang="en-US"/>
          </a:p>
        </p:txBody>
      </p:sp>
      <p:sp>
        <p:nvSpPr>
          <p:cNvPr id="3" name="TextBox 2">
            <a:extLst>
              <a:ext uri="{FF2B5EF4-FFF2-40B4-BE49-F238E27FC236}">
                <a16:creationId xmlns:a16="http://schemas.microsoft.com/office/drawing/2014/main" id="{093730A8-B1B4-3FC8-6C6D-7C479CF20E02}"/>
              </a:ext>
            </a:extLst>
          </p:cNvPr>
          <p:cNvSpPr txBox="1"/>
          <p:nvPr/>
        </p:nvSpPr>
        <p:spPr>
          <a:xfrm>
            <a:off x="502617" y="1223778"/>
            <a:ext cx="9919121" cy="369332"/>
          </a:xfrm>
          <a:prstGeom prst="rect">
            <a:avLst/>
          </a:prstGeom>
          <a:noFill/>
        </p:spPr>
        <p:txBody>
          <a:bodyPr wrap="square" rtlCol="0">
            <a:spAutoFit/>
          </a:bodyPr>
          <a:lstStyle/>
          <a:p>
            <a:r>
              <a:rPr lang="en-US" dirty="0"/>
              <a:t>A bandit is a metaphor for slot machine in a casino</a:t>
            </a:r>
          </a:p>
        </p:txBody>
      </p:sp>
      <p:pic>
        <p:nvPicPr>
          <p:cNvPr id="5" name="Graphic 4" descr="Slot Machine Lose with solid fill">
            <a:extLst>
              <a:ext uri="{FF2B5EF4-FFF2-40B4-BE49-F238E27FC236}">
                <a16:creationId xmlns:a16="http://schemas.microsoft.com/office/drawing/2014/main" id="{58E0FA12-B2CC-7491-DACA-77974C145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4911" y="951244"/>
            <a:ext cx="914400" cy="914400"/>
          </a:xfrm>
          <a:prstGeom prst="rect">
            <a:avLst/>
          </a:prstGeom>
        </p:spPr>
      </p:pic>
      <p:sp>
        <p:nvSpPr>
          <p:cNvPr id="7" name="TextBox 6">
            <a:extLst>
              <a:ext uri="{FF2B5EF4-FFF2-40B4-BE49-F238E27FC236}">
                <a16:creationId xmlns:a16="http://schemas.microsoft.com/office/drawing/2014/main" id="{D65AAD37-267F-A06F-DAB1-8B9DA54028AA}"/>
              </a:ext>
            </a:extLst>
          </p:cNvPr>
          <p:cNvSpPr txBox="1"/>
          <p:nvPr/>
        </p:nvSpPr>
        <p:spPr>
          <a:xfrm>
            <a:off x="502616" y="2243485"/>
            <a:ext cx="9919121" cy="646331"/>
          </a:xfrm>
          <a:prstGeom prst="rect">
            <a:avLst/>
          </a:prstGeom>
          <a:noFill/>
        </p:spPr>
        <p:txBody>
          <a:bodyPr wrap="square" rtlCol="0">
            <a:spAutoFit/>
          </a:bodyPr>
          <a:lstStyle/>
          <a:p>
            <a:r>
              <a:rPr lang="en-US" dirty="0"/>
              <a:t>Introduced by William R. Thompson, clinical trials being the first intended applications (predicting what drug should a certain patient receive)</a:t>
            </a:r>
          </a:p>
        </p:txBody>
      </p:sp>
      <p:sp>
        <p:nvSpPr>
          <p:cNvPr id="11" name="TextBox 10">
            <a:extLst>
              <a:ext uri="{FF2B5EF4-FFF2-40B4-BE49-F238E27FC236}">
                <a16:creationId xmlns:a16="http://schemas.microsoft.com/office/drawing/2014/main" id="{62290DF4-CA08-B066-D406-F6073B4DB6D1}"/>
              </a:ext>
            </a:extLst>
          </p:cNvPr>
          <p:cNvSpPr txBox="1"/>
          <p:nvPr/>
        </p:nvSpPr>
        <p:spPr>
          <a:xfrm>
            <a:off x="502616" y="3453651"/>
            <a:ext cx="9919121" cy="646331"/>
          </a:xfrm>
          <a:prstGeom prst="rect">
            <a:avLst/>
          </a:prstGeom>
          <a:noFill/>
        </p:spPr>
        <p:txBody>
          <a:bodyPr wrap="square" rtlCol="0">
            <a:spAutoFit/>
          </a:bodyPr>
          <a:lstStyle/>
          <a:p>
            <a:r>
              <a:rPr lang="en-US" dirty="0"/>
              <a:t>Payoffs have a random probability when you pull the lever of an armed bandit. Do you keep pulling the lever of the same bandit (slot-machine), or do you want to try your luck with other slot machines?</a:t>
            </a:r>
          </a:p>
        </p:txBody>
      </p:sp>
      <p:sp>
        <p:nvSpPr>
          <p:cNvPr id="13" name="TextBox 12">
            <a:extLst>
              <a:ext uri="{FF2B5EF4-FFF2-40B4-BE49-F238E27FC236}">
                <a16:creationId xmlns:a16="http://schemas.microsoft.com/office/drawing/2014/main" id="{35C94972-BE89-99AA-D57A-A9FC68189D55}"/>
              </a:ext>
            </a:extLst>
          </p:cNvPr>
          <p:cNvSpPr txBox="1"/>
          <p:nvPr/>
        </p:nvSpPr>
        <p:spPr>
          <a:xfrm>
            <a:off x="502616" y="4479151"/>
            <a:ext cx="9919121" cy="369332"/>
          </a:xfrm>
          <a:prstGeom prst="rect">
            <a:avLst/>
          </a:prstGeom>
          <a:noFill/>
        </p:spPr>
        <p:txBody>
          <a:bodyPr wrap="square" rtlCol="0">
            <a:spAutoFit/>
          </a:bodyPr>
          <a:lstStyle/>
          <a:p>
            <a:r>
              <a:rPr lang="en-US" b="1" dirty="0"/>
              <a:t>Captures the fundamental dilemma a learner faces when choosing between uncertain options</a:t>
            </a:r>
          </a:p>
        </p:txBody>
      </p:sp>
      <p:pic>
        <p:nvPicPr>
          <p:cNvPr id="15" name="Graphic 14" descr="Magnifying glass outline">
            <a:extLst>
              <a:ext uri="{FF2B5EF4-FFF2-40B4-BE49-F238E27FC236}">
                <a16:creationId xmlns:a16="http://schemas.microsoft.com/office/drawing/2014/main" id="{F8019B77-C3B5-2791-2032-D93594DE897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61134" y="3251483"/>
            <a:ext cx="914400" cy="914400"/>
          </a:xfrm>
          <a:prstGeom prst="rect">
            <a:avLst/>
          </a:prstGeom>
        </p:spPr>
      </p:pic>
      <p:sp>
        <p:nvSpPr>
          <p:cNvPr id="4" name="Rectangle 3">
            <a:extLst>
              <a:ext uri="{FF2B5EF4-FFF2-40B4-BE49-F238E27FC236}">
                <a16:creationId xmlns:a16="http://schemas.microsoft.com/office/drawing/2014/main" id="{27AFB483-9F2C-ADEB-D623-53D804FBA071}"/>
              </a:ext>
            </a:extLst>
          </p:cNvPr>
          <p:cNvSpPr/>
          <p:nvPr/>
        </p:nvSpPr>
        <p:spPr>
          <a:xfrm>
            <a:off x="1057013" y="5150840"/>
            <a:ext cx="3045204" cy="12055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Repeatedly choose between actions with unknown payoffs – maximize the cumulative gain</a:t>
            </a:r>
          </a:p>
        </p:txBody>
      </p:sp>
      <p:sp>
        <p:nvSpPr>
          <p:cNvPr id="8" name="Rectangle 7">
            <a:extLst>
              <a:ext uri="{FF2B5EF4-FFF2-40B4-BE49-F238E27FC236}">
                <a16:creationId xmlns:a16="http://schemas.microsoft.com/office/drawing/2014/main" id="{AA02F788-A2E3-EFF9-C297-9EE82A98CD60}"/>
              </a:ext>
            </a:extLst>
          </p:cNvPr>
          <p:cNvSpPr/>
          <p:nvPr/>
        </p:nvSpPr>
        <p:spPr>
          <a:xfrm>
            <a:off x="5689134" y="5161751"/>
            <a:ext cx="2921465" cy="1194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Exploit the best payout option found until now</a:t>
            </a:r>
          </a:p>
        </p:txBody>
      </p:sp>
    </p:spTree>
    <p:extLst>
      <p:ext uri="{BB962C8B-B14F-4D97-AF65-F5344CB8AC3E}">
        <p14:creationId xmlns:p14="http://schemas.microsoft.com/office/powerpoint/2010/main" val="2716156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Multi-ar</a:t>
            </a:r>
            <a:r>
              <a:rPr lang="en-US" sz="3600" dirty="0"/>
              <a:t>m </a:t>
            </a:r>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32</a:t>
            </a:fld>
            <a:endParaRPr lang="en-US"/>
          </a:p>
        </p:txBody>
      </p:sp>
      <p:sp>
        <p:nvSpPr>
          <p:cNvPr id="3" name="TextBox 2">
            <a:extLst>
              <a:ext uri="{FF2B5EF4-FFF2-40B4-BE49-F238E27FC236}">
                <a16:creationId xmlns:a16="http://schemas.microsoft.com/office/drawing/2014/main" id="{093730A8-B1B4-3FC8-6C6D-7C479CF20E02}"/>
              </a:ext>
            </a:extLst>
          </p:cNvPr>
          <p:cNvSpPr txBox="1"/>
          <p:nvPr/>
        </p:nvSpPr>
        <p:spPr>
          <a:xfrm>
            <a:off x="502617" y="1223778"/>
            <a:ext cx="9919121" cy="1754326"/>
          </a:xfrm>
          <a:prstGeom prst="rect">
            <a:avLst/>
          </a:prstGeom>
          <a:noFill/>
        </p:spPr>
        <p:txBody>
          <a:bodyPr wrap="square" rtlCol="0">
            <a:spAutoFit/>
          </a:bodyPr>
          <a:lstStyle/>
          <a:p>
            <a:r>
              <a:rPr lang="en-US" dirty="0"/>
              <a:t>Imagine trying your luck with multiple slot machines (multiple one-armed bandits)</a:t>
            </a:r>
          </a:p>
          <a:p>
            <a:endParaRPr lang="en-US" dirty="0"/>
          </a:p>
          <a:p>
            <a:r>
              <a:rPr lang="en-US" dirty="0"/>
              <a:t>You need to develop an intuition between finding the machines that has greater payoff and *exploiting* the machine which has the greatest payout </a:t>
            </a:r>
            <a:r>
              <a:rPr lang="en-US" b="1" dirty="0"/>
              <a:t>so far</a:t>
            </a:r>
            <a:r>
              <a:rPr lang="en-US" dirty="0"/>
              <a:t>.</a:t>
            </a:r>
          </a:p>
          <a:p>
            <a:endParaRPr lang="en-US" dirty="0"/>
          </a:p>
          <a:p>
            <a:r>
              <a:rPr lang="en-US" dirty="0"/>
              <a:t>What do you do?</a:t>
            </a:r>
          </a:p>
        </p:txBody>
      </p:sp>
    </p:spTree>
    <p:extLst>
      <p:ext uri="{BB962C8B-B14F-4D97-AF65-F5344CB8AC3E}">
        <p14:creationId xmlns:p14="http://schemas.microsoft.com/office/powerpoint/2010/main" val="823239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Multi-ar</a:t>
            </a:r>
            <a:r>
              <a:rPr lang="en-US" sz="3600" dirty="0"/>
              <a:t>m </a:t>
            </a:r>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33</a:t>
            </a:fld>
            <a:endParaRPr lang="en-US"/>
          </a:p>
        </p:txBody>
      </p:sp>
      <p:sp>
        <p:nvSpPr>
          <p:cNvPr id="3" name="TextBox 2">
            <a:extLst>
              <a:ext uri="{FF2B5EF4-FFF2-40B4-BE49-F238E27FC236}">
                <a16:creationId xmlns:a16="http://schemas.microsoft.com/office/drawing/2014/main" id="{093730A8-B1B4-3FC8-6C6D-7C479CF20E02}"/>
              </a:ext>
            </a:extLst>
          </p:cNvPr>
          <p:cNvSpPr txBox="1"/>
          <p:nvPr/>
        </p:nvSpPr>
        <p:spPr>
          <a:xfrm>
            <a:off x="502617" y="1223778"/>
            <a:ext cx="9919121" cy="1754326"/>
          </a:xfrm>
          <a:prstGeom prst="rect">
            <a:avLst/>
          </a:prstGeom>
          <a:noFill/>
        </p:spPr>
        <p:txBody>
          <a:bodyPr wrap="square" rtlCol="0">
            <a:spAutoFit/>
          </a:bodyPr>
          <a:lstStyle/>
          <a:p>
            <a:r>
              <a:rPr lang="en-US" dirty="0"/>
              <a:t>Imagine trying your luck with multiple slot machines (multiple one-armed bandits)</a:t>
            </a:r>
          </a:p>
          <a:p>
            <a:endParaRPr lang="en-US" dirty="0"/>
          </a:p>
          <a:p>
            <a:r>
              <a:rPr lang="en-US" dirty="0"/>
              <a:t>You need to develop an intuition between finding the machines that has greater payoff and *exploiting* the machine which has the greatest payout </a:t>
            </a:r>
            <a:r>
              <a:rPr lang="en-US" b="1" dirty="0"/>
              <a:t>so far</a:t>
            </a:r>
            <a:r>
              <a:rPr lang="en-US" dirty="0"/>
              <a:t>.</a:t>
            </a:r>
          </a:p>
          <a:p>
            <a:endParaRPr lang="en-US" dirty="0"/>
          </a:p>
          <a:p>
            <a:r>
              <a:rPr lang="en-US" dirty="0">
                <a:solidFill>
                  <a:srgbClr val="FF0000"/>
                </a:solidFill>
              </a:rPr>
              <a:t>What do you do?</a:t>
            </a:r>
          </a:p>
        </p:txBody>
      </p:sp>
      <p:pic>
        <p:nvPicPr>
          <p:cNvPr id="5" name="Graphic 4" descr="Dice outline">
            <a:extLst>
              <a:ext uri="{FF2B5EF4-FFF2-40B4-BE49-F238E27FC236}">
                <a16:creationId xmlns:a16="http://schemas.microsoft.com/office/drawing/2014/main" id="{5FDA3F55-D35B-602E-3AD8-5DB2DF4DE7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407" y="3295627"/>
            <a:ext cx="914400" cy="914400"/>
          </a:xfrm>
          <a:prstGeom prst="rect">
            <a:avLst/>
          </a:prstGeom>
        </p:spPr>
      </p:pic>
      <p:sp>
        <p:nvSpPr>
          <p:cNvPr id="8" name="TextBox 7">
            <a:extLst>
              <a:ext uri="{FF2B5EF4-FFF2-40B4-BE49-F238E27FC236}">
                <a16:creationId xmlns:a16="http://schemas.microsoft.com/office/drawing/2014/main" id="{9BFD7215-5043-2460-1245-4427EB57A052}"/>
              </a:ext>
            </a:extLst>
          </p:cNvPr>
          <p:cNvSpPr txBox="1"/>
          <p:nvPr/>
        </p:nvSpPr>
        <p:spPr>
          <a:xfrm>
            <a:off x="2189527" y="3295627"/>
            <a:ext cx="5595456" cy="923330"/>
          </a:xfrm>
          <a:prstGeom prst="rect">
            <a:avLst/>
          </a:prstGeom>
          <a:noFill/>
        </p:spPr>
        <p:txBody>
          <a:bodyPr wrap="square" rtlCol="0">
            <a:spAutoFit/>
          </a:bodyPr>
          <a:lstStyle/>
          <a:p>
            <a:r>
              <a:rPr lang="en-US" dirty="0"/>
              <a:t>Your intuition without ‘any external information’ is random – i.e. you will randomly try to decide which lever to pull next</a:t>
            </a:r>
          </a:p>
        </p:txBody>
      </p:sp>
    </p:spTree>
    <p:extLst>
      <p:ext uri="{BB962C8B-B14F-4D97-AF65-F5344CB8AC3E}">
        <p14:creationId xmlns:p14="http://schemas.microsoft.com/office/powerpoint/2010/main" val="4215031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Multi-ar</a:t>
            </a:r>
            <a:r>
              <a:rPr lang="en-US" sz="3600" dirty="0"/>
              <a:t>m </a:t>
            </a:r>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34</a:t>
            </a:fld>
            <a:endParaRPr lang="en-US"/>
          </a:p>
        </p:txBody>
      </p:sp>
      <p:sp>
        <p:nvSpPr>
          <p:cNvPr id="3" name="TextBox 2">
            <a:extLst>
              <a:ext uri="{FF2B5EF4-FFF2-40B4-BE49-F238E27FC236}">
                <a16:creationId xmlns:a16="http://schemas.microsoft.com/office/drawing/2014/main" id="{093730A8-B1B4-3FC8-6C6D-7C479CF20E02}"/>
              </a:ext>
            </a:extLst>
          </p:cNvPr>
          <p:cNvSpPr txBox="1"/>
          <p:nvPr/>
        </p:nvSpPr>
        <p:spPr>
          <a:xfrm>
            <a:off x="502617" y="1223778"/>
            <a:ext cx="9919121" cy="1754326"/>
          </a:xfrm>
          <a:prstGeom prst="rect">
            <a:avLst/>
          </a:prstGeom>
          <a:noFill/>
        </p:spPr>
        <p:txBody>
          <a:bodyPr wrap="square" rtlCol="0">
            <a:spAutoFit/>
          </a:bodyPr>
          <a:lstStyle/>
          <a:p>
            <a:r>
              <a:rPr lang="en-US" dirty="0"/>
              <a:t>Imagine trying your luck with multiple slot machines (multiple one-armed bandits)</a:t>
            </a:r>
          </a:p>
          <a:p>
            <a:endParaRPr lang="en-US" dirty="0"/>
          </a:p>
          <a:p>
            <a:r>
              <a:rPr lang="en-US" dirty="0"/>
              <a:t>You need to develop an intuition between finding the machines that has greater payoff and *exploiting* the machine which has the greatest payout </a:t>
            </a:r>
            <a:r>
              <a:rPr lang="en-US" b="1" dirty="0"/>
              <a:t>so far</a:t>
            </a:r>
            <a:r>
              <a:rPr lang="en-US" dirty="0"/>
              <a:t>.</a:t>
            </a:r>
          </a:p>
          <a:p>
            <a:endParaRPr lang="en-US" dirty="0"/>
          </a:p>
          <a:p>
            <a:r>
              <a:rPr lang="en-US" dirty="0">
                <a:solidFill>
                  <a:srgbClr val="FF0000"/>
                </a:solidFill>
              </a:rPr>
              <a:t>What do you do?</a:t>
            </a:r>
          </a:p>
        </p:txBody>
      </p:sp>
      <p:pic>
        <p:nvPicPr>
          <p:cNvPr id="5" name="Graphic 4" descr="Dice outline">
            <a:extLst>
              <a:ext uri="{FF2B5EF4-FFF2-40B4-BE49-F238E27FC236}">
                <a16:creationId xmlns:a16="http://schemas.microsoft.com/office/drawing/2014/main" id="{5FDA3F55-D35B-602E-3AD8-5DB2DF4DE7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407" y="3295627"/>
            <a:ext cx="914400" cy="914400"/>
          </a:xfrm>
          <a:prstGeom prst="rect">
            <a:avLst/>
          </a:prstGeom>
        </p:spPr>
      </p:pic>
      <p:sp>
        <p:nvSpPr>
          <p:cNvPr id="8" name="TextBox 7">
            <a:extLst>
              <a:ext uri="{FF2B5EF4-FFF2-40B4-BE49-F238E27FC236}">
                <a16:creationId xmlns:a16="http://schemas.microsoft.com/office/drawing/2014/main" id="{9BFD7215-5043-2460-1245-4427EB57A052}"/>
              </a:ext>
            </a:extLst>
          </p:cNvPr>
          <p:cNvSpPr txBox="1"/>
          <p:nvPr/>
        </p:nvSpPr>
        <p:spPr>
          <a:xfrm>
            <a:off x="2189527" y="3295627"/>
            <a:ext cx="5595456" cy="923330"/>
          </a:xfrm>
          <a:prstGeom prst="rect">
            <a:avLst/>
          </a:prstGeom>
          <a:noFill/>
        </p:spPr>
        <p:txBody>
          <a:bodyPr wrap="square" rtlCol="0">
            <a:spAutoFit/>
          </a:bodyPr>
          <a:lstStyle/>
          <a:p>
            <a:r>
              <a:rPr lang="en-US" dirty="0"/>
              <a:t>Your intuition without ‘</a:t>
            </a:r>
            <a:r>
              <a:rPr lang="en-US" u="sng" dirty="0"/>
              <a:t>any external information</a:t>
            </a:r>
            <a:r>
              <a:rPr lang="en-US" dirty="0"/>
              <a:t>’ is random – i.e. you will randomly try to decide which lever to pull next</a:t>
            </a:r>
          </a:p>
        </p:txBody>
      </p:sp>
      <p:cxnSp>
        <p:nvCxnSpPr>
          <p:cNvPr id="7" name="Straight Arrow Connector 6">
            <a:extLst>
              <a:ext uri="{FF2B5EF4-FFF2-40B4-BE49-F238E27FC236}">
                <a16:creationId xmlns:a16="http://schemas.microsoft.com/office/drawing/2014/main" id="{E304DFC2-FC50-69FD-4F84-2E0512875391}"/>
              </a:ext>
            </a:extLst>
          </p:cNvPr>
          <p:cNvCxnSpPr>
            <a:cxnSpLocks/>
          </p:cNvCxnSpPr>
          <p:nvPr/>
        </p:nvCxnSpPr>
        <p:spPr>
          <a:xfrm>
            <a:off x="5549317" y="3601826"/>
            <a:ext cx="0" cy="1094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DC31306-D60D-FBC2-6BAA-979CCCE1CCE4}"/>
              </a:ext>
            </a:extLst>
          </p:cNvPr>
          <p:cNvSpPr txBox="1"/>
          <p:nvPr/>
        </p:nvSpPr>
        <p:spPr>
          <a:xfrm>
            <a:off x="4823670" y="4790114"/>
            <a:ext cx="3036814" cy="1200329"/>
          </a:xfrm>
          <a:prstGeom prst="rect">
            <a:avLst/>
          </a:prstGeom>
          <a:noFill/>
        </p:spPr>
        <p:txBody>
          <a:bodyPr wrap="square" rtlCol="0">
            <a:spAutoFit/>
          </a:bodyPr>
          <a:lstStyle/>
          <a:p>
            <a:r>
              <a:rPr lang="en-US" dirty="0"/>
              <a:t>Stateless – you operate without any perception of the external environment changes after every lever you click</a:t>
            </a:r>
          </a:p>
        </p:txBody>
      </p:sp>
    </p:spTree>
    <p:extLst>
      <p:ext uri="{BB962C8B-B14F-4D97-AF65-F5344CB8AC3E}">
        <p14:creationId xmlns:p14="http://schemas.microsoft.com/office/powerpoint/2010/main" val="2974243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Multi-ar</a:t>
            </a:r>
            <a:r>
              <a:rPr lang="en-US" sz="3600" dirty="0"/>
              <a:t>m </a:t>
            </a:r>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35</a:t>
            </a:fld>
            <a:endParaRPr lang="en-US"/>
          </a:p>
        </p:txBody>
      </p:sp>
      <p:sp>
        <p:nvSpPr>
          <p:cNvPr id="3" name="TextBox 2">
            <a:extLst>
              <a:ext uri="{FF2B5EF4-FFF2-40B4-BE49-F238E27FC236}">
                <a16:creationId xmlns:a16="http://schemas.microsoft.com/office/drawing/2014/main" id="{093730A8-B1B4-3FC8-6C6D-7C479CF20E02}"/>
              </a:ext>
            </a:extLst>
          </p:cNvPr>
          <p:cNvSpPr txBox="1"/>
          <p:nvPr/>
        </p:nvSpPr>
        <p:spPr>
          <a:xfrm>
            <a:off x="502617" y="1223778"/>
            <a:ext cx="9919121" cy="369332"/>
          </a:xfrm>
          <a:prstGeom prst="rect">
            <a:avLst/>
          </a:prstGeom>
          <a:noFill/>
        </p:spPr>
        <p:txBody>
          <a:bodyPr wrap="square" rtlCol="0">
            <a:spAutoFit/>
          </a:bodyPr>
          <a:lstStyle/>
          <a:p>
            <a:r>
              <a:rPr lang="en-US" dirty="0">
                <a:solidFill>
                  <a:srgbClr val="FF0000"/>
                </a:solidFill>
              </a:rPr>
              <a:t>What do you do?</a:t>
            </a:r>
          </a:p>
        </p:txBody>
      </p:sp>
      <p:pic>
        <p:nvPicPr>
          <p:cNvPr id="5" name="Graphic 4" descr="Dice outline">
            <a:extLst>
              <a:ext uri="{FF2B5EF4-FFF2-40B4-BE49-F238E27FC236}">
                <a16:creationId xmlns:a16="http://schemas.microsoft.com/office/drawing/2014/main" id="{5FDA3F55-D35B-602E-3AD8-5DB2DF4DE7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617" y="1747675"/>
            <a:ext cx="914400" cy="914400"/>
          </a:xfrm>
          <a:prstGeom prst="rect">
            <a:avLst/>
          </a:prstGeom>
        </p:spPr>
      </p:pic>
      <p:sp>
        <p:nvSpPr>
          <p:cNvPr id="8" name="TextBox 7">
            <a:extLst>
              <a:ext uri="{FF2B5EF4-FFF2-40B4-BE49-F238E27FC236}">
                <a16:creationId xmlns:a16="http://schemas.microsoft.com/office/drawing/2014/main" id="{9BFD7215-5043-2460-1245-4427EB57A052}"/>
              </a:ext>
            </a:extLst>
          </p:cNvPr>
          <p:cNvSpPr txBox="1"/>
          <p:nvPr/>
        </p:nvSpPr>
        <p:spPr>
          <a:xfrm>
            <a:off x="1935737" y="1747675"/>
            <a:ext cx="5595456" cy="923330"/>
          </a:xfrm>
          <a:prstGeom prst="rect">
            <a:avLst/>
          </a:prstGeom>
          <a:noFill/>
        </p:spPr>
        <p:txBody>
          <a:bodyPr wrap="square" rtlCol="0">
            <a:spAutoFit/>
          </a:bodyPr>
          <a:lstStyle/>
          <a:p>
            <a:r>
              <a:rPr lang="en-US" dirty="0"/>
              <a:t>Your intuition without ‘</a:t>
            </a:r>
            <a:r>
              <a:rPr lang="en-US" u="sng" dirty="0"/>
              <a:t>any external information</a:t>
            </a:r>
            <a:r>
              <a:rPr lang="en-US" dirty="0"/>
              <a:t>’ is random – i.e. you will randomly try to decide which lever to pull next</a:t>
            </a:r>
          </a:p>
        </p:txBody>
      </p:sp>
      <p:cxnSp>
        <p:nvCxnSpPr>
          <p:cNvPr id="7" name="Straight Arrow Connector 6">
            <a:extLst>
              <a:ext uri="{FF2B5EF4-FFF2-40B4-BE49-F238E27FC236}">
                <a16:creationId xmlns:a16="http://schemas.microsoft.com/office/drawing/2014/main" id="{E304DFC2-FC50-69FD-4F84-2E0512875391}"/>
              </a:ext>
            </a:extLst>
          </p:cNvPr>
          <p:cNvCxnSpPr>
            <a:cxnSpLocks/>
          </p:cNvCxnSpPr>
          <p:nvPr/>
        </p:nvCxnSpPr>
        <p:spPr>
          <a:xfrm>
            <a:off x="5295527" y="2053874"/>
            <a:ext cx="0" cy="1094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DC31306-D60D-FBC2-6BAA-979CCCE1CCE4}"/>
              </a:ext>
            </a:extLst>
          </p:cNvPr>
          <p:cNvSpPr txBox="1"/>
          <p:nvPr/>
        </p:nvSpPr>
        <p:spPr>
          <a:xfrm>
            <a:off x="2715913" y="3035802"/>
            <a:ext cx="3036814" cy="1200329"/>
          </a:xfrm>
          <a:prstGeom prst="rect">
            <a:avLst/>
          </a:prstGeom>
          <a:noFill/>
        </p:spPr>
        <p:txBody>
          <a:bodyPr wrap="square" rtlCol="0">
            <a:spAutoFit/>
          </a:bodyPr>
          <a:lstStyle/>
          <a:p>
            <a:r>
              <a:rPr lang="en-US" dirty="0"/>
              <a:t>Stateless – you operate without any perception of the external environment changes after every lever you click</a:t>
            </a:r>
          </a:p>
        </p:txBody>
      </p:sp>
      <p:sp>
        <p:nvSpPr>
          <p:cNvPr id="4" name="Rectangle 3">
            <a:extLst>
              <a:ext uri="{FF2B5EF4-FFF2-40B4-BE49-F238E27FC236}">
                <a16:creationId xmlns:a16="http://schemas.microsoft.com/office/drawing/2014/main" id="{1991E5BE-9AE0-8ED3-E027-96CF946B0856}"/>
              </a:ext>
            </a:extLst>
          </p:cNvPr>
          <p:cNvSpPr/>
          <p:nvPr/>
        </p:nvSpPr>
        <p:spPr>
          <a:xfrm>
            <a:off x="6190503" y="2825570"/>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a:t>
            </a:r>
          </a:p>
        </p:txBody>
      </p:sp>
      <p:cxnSp>
        <p:nvCxnSpPr>
          <p:cNvPr id="12" name="Straight Arrow Connector 11">
            <a:extLst>
              <a:ext uri="{FF2B5EF4-FFF2-40B4-BE49-F238E27FC236}">
                <a16:creationId xmlns:a16="http://schemas.microsoft.com/office/drawing/2014/main" id="{085AAB21-044C-AAA1-4D3B-632EC3FC5B2F}"/>
              </a:ext>
            </a:extLst>
          </p:cNvPr>
          <p:cNvCxnSpPr>
            <a:cxnSpLocks/>
            <a:stCxn id="4" idx="3"/>
            <a:endCxn id="14" idx="1"/>
          </p:cNvCxnSpPr>
          <p:nvPr/>
        </p:nvCxnSpPr>
        <p:spPr>
          <a:xfrm>
            <a:off x="7602444" y="3225620"/>
            <a:ext cx="10987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241DC49-7AC0-9A12-3F7F-0735C0AE81EA}"/>
              </a:ext>
            </a:extLst>
          </p:cNvPr>
          <p:cNvSpPr/>
          <p:nvPr/>
        </p:nvSpPr>
        <p:spPr>
          <a:xfrm>
            <a:off x="8701197" y="2825570"/>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Reward</a:t>
            </a:r>
          </a:p>
        </p:txBody>
      </p:sp>
      <p:sp>
        <p:nvSpPr>
          <p:cNvPr id="16" name="TextBox 15">
            <a:extLst>
              <a:ext uri="{FF2B5EF4-FFF2-40B4-BE49-F238E27FC236}">
                <a16:creationId xmlns:a16="http://schemas.microsoft.com/office/drawing/2014/main" id="{5C873BE8-2620-DB8D-DE75-0AF8C86596A1}"/>
              </a:ext>
            </a:extLst>
          </p:cNvPr>
          <p:cNvSpPr txBox="1"/>
          <p:nvPr/>
        </p:nvSpPr>
        <p:spPr>
          <a:xfrm>
            <a:off x="7669311" y="3511623"/>
            <a:ext cx="1077764" cy="369332"/>
          </a:xfrm>
          <a:prstGeom prst="rect">
            <a:avLst/>
          </a:prstGeom>
          <a:noFill/>
        </p:spPr>
        <p:txBody>
          <a:bodyPr wrap="square" rtlCol="0">
            <a:spAutoFit/>
          </a:bodyPr>
          <a:lstStyle/>
          <a:p>
            <a:r>
              <a:rPr lang="en-US" dirty="0"/>
              <a:t>Stateless</a:t>
            </a:r>
          </a:p>
        </p:txBody>
      </p:sp>
      <p:sp>
        <p:nvSpPr>
          <p:cNvPr id="18" name="TextBox 17">
            <a:extLst>
              <a:ext uri="{FF2B5EF4-FFF2-40B4-BE49-F238E27FC236}">
                <a16:creationId xmlns:a16="http://schemas.microsoft.com/office/drawing/2014/main" id="{3D22B2F9-9A63-DBC0-3864-4DE69654E7B5}"/>
              </a:ext>
            </a:extLst>
          </p:cNvPr>
          <p:cNvSpPr txBox="1"/>
          <p:nvPr/>
        </p:nvSpPr>
        <p:spPr>
          <a:xfrm>
            <a:off x="8864561" y="4069651"/>
            <a:ext cx="184731" cy="369332"/>
          </a:xfrm>
          <a:prstGeom prst="rect">
            <a:avLst/>
          </a:prstGeom>
          <a:noFill/>
        </p:spPr>
        <p:txBody>
          <a:bodyPr wrap="square" rtlCol="0">
            <a:spAutoFit/>
          </a:bodyPr>
          <a:lstStyle/>
          <a:p>
            <a:endParaRPr lang="en-US" dirty="0"/>
          </a:p>
        </p:txBody>
      </p:sp>
      <p:sp>
        <p:nvSpPr>
          <p:cNvPr id="20" name="Rectangle 19">
            <a:extLst>
              <a:ext uri="{FF2B5EF4-FFF2-40B4-BE49-F238E27FC236}">
                <a16:creationId xmlns:a16="http://schemas.microsoft.com/office/drawing/2014/main" id="{7B1D89A8-326D-32F0-C09C-BE3FB578ED8D}"/>
              </a:ext>
            </a:extLst>
          </p:cNvPr>
          <p:cNvSpPr/>
          <p:nvPr/>
        </p:nvSpPr>
        <p:spPr>
          <a:xfrm>
            <a:off x="7528894" y="4665255"/>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a:t>
            </a:r>
          </a:p>
        </p:txBody>
      </p:sp>
      <p:cxnSp>
        <p:nvCxnSpPr>
          <p:cNvPr id="22" name="Straight Arrow Connector 21">
            <a:extLst>
              <a:ext uri="{FF2B5EF4-FFF2-40B4-BE49-F238E27FC236}">
                <a16:creationId xmlns:a16="http://schemas.microsoft.com/office/drawing/2014/main" id="{20CEBB75-AC30-F836-3305-73EBEBB1F7CD}"/>
              </a:ext>
            </a:extLst>
          </p:cNvPr>
          <p:cNvCxnSpPr>
            <a:cxnSpLocks/>
            <a:stCxn id="20" idx="3"/>
            <a:endCxn id="24" idx="1"/>
          </p:cNvCxnSpPr>
          <p:nvPr/>
        </p:nvCxnSpPr>
        <p:spPr>
          <a:xfrm>
            <a:off x="8940835" y="5065305"/>
            <a:ext cx="345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D4BA954-2128-FC46-0BB3-DBDA2FD0F871}"/>
              </a:ext>
            </a:extLst>
          </p:cNvPr>
          <p:cNvSpPr/>
          <p:nvPr/>
        </p:nvSpPr>
        <p:spPr>
          <a:xfrm>
            <a:off x="9286506" y="4665255"/>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Reward</a:t>
            </a:r>
          </a:p>
        </p:txBody>
      </p:sp>
      <p:sp>
        <p:nvSpPr>
          <p:cNvPr id="26" name="Rectangle 25">
            <a:extLst>
              <a:ext uri="{FF2B5EF4-FFF2-40B4-BE49-F238E27FC236}">
                <a16:creationId xmlns:a16="http://schemas.microsoft.com/office/drawing/2014/main" id="{5F90EA24-6489-A753-73CA-ACF0B1EDBA36}"/>
              </a:ext>
            </a:extLst>
          </p:cNvPr>
          <p:cNvSpPr/>
          <p:nvPr/>
        </p:nvSpPr>
        <p:spPr>
          <a:xfrm>
            <a:off x="5771282" y="4665255"/>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a:t>
            </a:r>
          </a:p>
        </p:txBody>
      </p:sp>
      <p:cxnSp>
        <p:nvCxnSpPr>
          <p:cNvPr id="28" name="Straight Arrow Connector 27">
            <a:extLst>
              <a:ext uri="{FF2B5EF4-FFF2-40B4-BE49-F238E27FC236}">
                <a16:creationId xmlns:a16="http://schemas.microsoft.com/office/drawing/2014/main" id="{AFB314BD-9E97-72D5-94C3-DED930B99836}"/>
              </a:ext>
            </a:extLst>
          </p:cNvPr>
          <p:cNvCxnSpPr>
            <a:cxnSpLocks/>
            <a:stCxn id="26" idx="3"/>
            <a:endCxn id="20" idx="1"/>
          </p:cNvCxnSpPr>
          <p:nvPr/>
        </p:nvCxnSpPr>
        <p:spPr>
          <a:xfrm>
            <a:off x="7183223" y="5065305"/>
            <a:ext cx="345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2F768BF-E1DC-F5C9-8498-677BBC277B8E}"/>
              </a:ext>
            </a:extLst>
          </p:cNvPr>
          <p:cNvCxnSpPr>
            <a:cxnSpLocks/>
            <a:stCxn id="26" idx="2"/>
            <a:endCxn id="24" idx="2"/>
          </p:cNvCxnSpPr>
          <p:nvPr/>
        </p:nvCxnSpPr>
        <p:spPr>
          <a:xfrm rot="16200000" flipH="1">
            <a:off x="8234865" y="3707743"/>
            <a:ext cx="12700" cy="3515224"/>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42E26ABD-A21D-C0C4-F902-97244E0DEEC9}"/>
              </a:ext>
            </a:extLst>
          </p:cNvPr>
          <p:cNvCxnSpPr>
            <a:cxnSpLocks/>
            <a:stCxn id="20" idx="0"/>
            <a:endCxn id="26" idx="0"/>
          </p:cNvCxnSpPr>
          <p:nvPr/>
        </p:nvCxnSpPr>
        <p:spPr>
          <a:xfrm rot="16200000" flipV="1">
            <a:off x="7356059" y="3786449"/>
            <a:ext cx="12700" cy="175761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2542021-534F-2F2C-06B2-7523C03E4601}"/>
              </a:ext>
            </a:extLst>
          </p:cNvPr>
          <p:cNvSpPr txBox="1"/>
          <p:nvPr/>
        </p:nvSpPr>
        <p:spPr>
          <a:xfrm>
            <a:off x="7731794" y="5716369"/>
            <a:ext cx="1757612" cy="646331"/>
          </a:xfrm>
          <a:prstGeom prst="rect">
            <a:avLst/>
          </a:prstGeom>
          <a:noFill/>
        </p:spPr>
        <p:txBody>
          <a:bodyPr wrap="square" rtlCol="0">
            <a:spAutoFit/>
          </a:bodyPr>
          <a:lstStyle/>
          <a:p>
            <a:r>
              <a:rPr lang="en-US" dirty="0"/>
              <a:t>Full RL framework</a:t>
            </a:r>
          </a:p>
        </p:txBody>
      </p:sp>
    </p:spTree>
    <p:extLst>
      <p:ext uri="{BB962C8B-B14F-4D97-AF65-F5344CB8AC3E}">
        <p14:creationId xmlns:p14="http://schemas.microsoft.com/office/powerpoint/2010/main" val="2075731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Multi-ar</a:t>
            </a:r>
            <a:r>
              <a:rPr lang="en-US" sz="3600" dirty="0"/>
              <a:t>m </a:t>
            </a:r>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36</a:t>
            </a:fld>
            <a:endParaRPr lang="en-US"/>
          </a:p>
        </p:txBody>
      </p:sp>
      <p:sp>
        <p:nvSpPr>
          <p:cNvPr id="3" name="TextBox 2">
            <a:extLst>
              <a:ext uri="{FF2B5EF4-FFF2-40B4-BE49-F238E27FC236}">
                <a16:creationId xmlns:a16="http://schemas.microsoft.com/office/drawing/2014/main" id="{093730A8-B1B4-3FC8-6C6D-7C479CF20E02}"/>
              </a:ext>
            </a:extLst>
          </p:cNvPr>
          <p:cNvSpPr txBox="1"/>
          <p:nvPr/>
        </p:nvSpPr>
        <p:spPr>
          <a:xfrm>
            <a:off x="502617" y="1223778"/>
            <a:ext cx="9919121" cy="369332"/>
          </a:xfrm>
          <a:prstGeom prst="rect">
            <a:avLst/>
          </a:prstGeom>
          <a:noFill/>
        </p:spPr>
        <p:txBody>
          <a:bodyPr wrap="square" rtlCol="0">
            <a:spAutoFit/>
          </a:bodyPr>
          <a:lstStyle/>
          <a:p>
            <a:r>
              <a:rPr lang="en-US" dirty="0">
                <a:solidFill>
                  <a:srgbClr val="FF0000"/>
                </a:solidFill>
              </a:rPr>
              <a:t>What do you do?</a:t>
            </a:r>
          </a:p>
        </p:txBody>
      </p:sp>
      <p:pic>
        <p:nvPicPr>
          <p:cNvPr id="5" name="Graphic 4" descr="Dice outline">
            <a:extLst>
              <a:ext uri="{FF2B5EF4-FFF2-40B4-BE49-F238E27FC236}">
                <a16:creationId xmlns:a16="http://schemas.microsoft.com/office/drawing/2014/main" id="{5FDA3F55-D35B-602E-3AD8-5DB2DF4DE7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2617" y="1747675"/>
            <a:ext cx="914400" cy="914400"/>
          </a:xfrm>
          <a:prstGeom prst="rect">
            <a:avLst/>
          </a:prstGeom>
        </p:spPr>
      </p:pic>
      <p:sp>
        <p:nvSpPr>
          <p:cNvPr id="8" name="TextBox 7">
            <a:extLst>
              <a:ext uri="{FF2B5EF4-FFF2-40B4-BE49-F238E27FC236}">
                <a16:creationId xmlns:a16="http://schemas.microsoft.com/office/drawing/2014/main" id="{9BFD7215-5043-2460-1245-4427EB57A052}"/>
              </a:ext>
            </a:extLst>
          </p:cNvPr>
          <p:cNvSpPr txBox="1"/>
          <p:nvPr/>
        </p:nvSpPr>
        <p:spPr>
          <a:xfrm>
            <a:off x="1935737" y="1747675"/>
            <a:ext cx="5595456" cy="923330"/>
          </a:xfrm>
          <a:prstGeom prst="rect">
            <a:avLst/>
          </a:prstGeom>
          <a:noFill/>
        </p:spPr>
        <p:txBody>
          <a:bodyPr wrap="square" rtlCol="0">
            <a:spAutoFit/>
          </a:bodyPr>
          <a:lstStyle/>
          <a:p>
            <a:r>
              <a:rPr lang="en-US" dirty="0"/>
              <a:t>Your intuition without ‘</a:t>
            </a:r>
            <a:r>
              <a:rPr lang="en-US" u="sng" dirty="0"/>
              <a:t>any external information</a:t>
            </a:r>
            <a:r>
              <a:rPr lang="en-US" dirty="0"/>
              <a:t>’ is random – i.e. you will randomly try to decide which lever to pull next</a:t>
            </a:r>
          </a:p>
        </p:txBody>
      </p:sp>
      <p:cxnSp>
        <p:nvCxnSpPr>
          <p:cNvPr id="7" name="Straight Arrow Connector 6">
            <a:extLst>
              <a:ext uri="{FF2B5EF4-FFF2-40B4-BE49-F238E27FC236}">
                <a16:creationId xmlns:a16="http://schemas.microsoft.com/office/drawing/2014/main" id="{E304DFC2-FC50-69FD-4F84-2E0512875391}"/>
              </a:ext>
            </a:extLst>
          </p:cNvPr>
          <p:cNvCxnSpPr>
            <a:cxnSpLocks/>
          </p:cNvCxnSpPr>
          <p:nvPr/>
        </p:nvCxnSpPr>
        <p:spPr>
          <a:xfrm>
            <a:off x="5295527" y="2053874"/>
            <a:ext cx="0" cy="1094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DC31306-D60D-FBC2-6BAA-979CCCE1CCE4}"/>
              </a:ext>
            </a:extLst>
          </p:cNvPr>
          <p:cNvSpPr txBox="1"/>
          <p:nvPr/>
        </p:nvSpPr>
        <p:spPr>
          <a:xfrm>
            <a:off x="2715913" y="3035802"/>
            <a:ext cx="3036814" cy="1200329"/>
          </a:xfrm>
          <a:prstGeom prst="rect">
            <a:avLst/>
          </a:prstGeom>
          <a:noFill/>
        </p:spPr>
        <p:txBody>
          <a:bodyPr wrap="square" rtlCol="0">
            <a:spAutoFit/>
          </a:bodyPr>
          <a:lstStyle/>
          <a:p>
            <a:r>
              <a:rPr lang="en-US" dirty="0"/>
              <a:t>Stateless – you operate without any perception of the external environment changes after every lever you click</a:t>
            </a:r>
          </a:p>
        </p:txBody>
      </p:sp>
      <p:sp>
        <p:nvSpPr>
          <p:cNvPr id="4" name="Rectangle 3">
            <a:extLst>
              <a:ext uri="{FF2B5EF4-FFF2-40B4-BE49-F238E27FC236}">
                <a16:creationId xmlns:a16="http://schemas.microsoft.com/office/drawing/2014/main" id="{1991E5BE-9AE0-8ED3-E027-96CF946B0856}"/>
              </a:ext>
            </a:extLst>
          </p:cNvPr>
          <p:cNvSpPr/>
          <p:nvPr/>
        </p:nvSpPr>
        <p:spPr>
          <a:xfrm>
            <a:off x="6190503" y="2825570"/>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a:t>
            </a:r>
          </a:p>
        </p:txBody>
      </p:sp>
      <p:cxnSp>
        <p:nvCxnSpPr>
          <p:cNvPr id="12" name="Straight Arrow Connector 11">
            <a:extLst>
              <a:ext uri="{FF2B5EF4-FFF2-40B4-BE49-F238E27FC236}">
                <a16:creationId xmlns:a16="http://schemas.microsoft.com/office/drawing/2014/main" id="{085AAB21-044C-AAA1-4D3B-632EC3FC5B2F}"/>
              </a:ext>
            </a:extLst>
          </p:cNvPr>
          <p:cNvCxnSpPr>
            <a:cxnSpLocks/>
            <a:stCxn id="4" idx="3"/>
            <a:endCxn id="14" idx="1"/>
          </p:cNvCxnSpPr>
          <p:nvPr/>
        </p:nvCxnSpPr>
        <p:spPr>
          <a:xfrm>
            <a:off x="7602444" y="3225620"/>
            <a:ext cx="10987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241DC49-7AC0-9A12-3F7F-0735C0AE81EA}"/>
              </a:ext>
            </a:extLst>
          </p:cNvPr>
          <p:cNvSpPr/>
          <p:nvPr/>
        </p:nvSpPr>
        <p:spPr>
          <a:xfrm>
            <a:off x="8701197" y="2825570"/>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Reward</a:t>
            </a:r>
          </a:p>
        </p:txBody>
      </p:sp>
      <p:sp>
        <p:nvSpPr>
          <p:cNvPr id="16" name="TextBox 15">
            <a:extLst>
              <a:ext uri="{FF2B5EF4-FFF2-40B4-BE49-F238E27FC236}">
                <a16:creationId xmlns:a16="http://schemas.microsoft.com/office/drawing/2014/main" id="{5C873BE8-2620-DB8D-DE75-0AF8C86596A1}"/>
              </a:ext>
            </a:extLst>
          </p:cNvPr>
          <p:cNvSpPr txBox="1"/>
          <p:nvPr/>
        </p:nvSpPr>
        <p:spPr>
          <a:xfrm>
            <a:off x="7669311" y="3511623"/>
            <a:ext cx="1077764" cy="369332"/>
          </a:xfrm>
          <a:prstGeom prst="rect">
            <a:avLst/>
          </a:prstGeom>
          <a:noFill/>
        </p:spPr>
        <p:txBody>
          <a:bodyPr wrap="square" rtlCol="0">
            <a:spAutoFit/>
          </a:bodyPr>
          <a:lstStyle/>
          <a:p>
            <a:r>
              <a:rPr lang="en-US" dirty="0"/>
              <a:t>Stateless</a:t>
            </a:r>
          </a:p>
        </p:txBody>
      </p:sp>
      <p:sp>
        <p:nvSpPr>
          <p:cNvPr id="18" name="TextBox 17">
            <a:extLst>
              <a:ext uri="{FF2B5EF4-FFF2-40B4-BE49-F238E27FC236}">
                <a16:creationId xmlns:a16="http://schemas.microsoft.com/office/drawing/2014/main" id="{3D22B2F9-9A63-DBC0-3864-4DE69654E7B5}"/>
              </a:ext>
            </a:extLst>
          </p:cNvPr>
          <p:cNvSpPr txBox="1"/>
          <p:nvPr/>
        </p:nvSpPr>
        <p:spPr>
          <a:xfrm>
            <a:off x="8864561" y="4069651"/>
            <a:ext cx="184731" cy="369332"/>
          </a:xfrm>
          <a:prstGeom prst="rect">
            <a:avLst/>
          </a:prstGeom>
          <a:noFill/>
        </p:spPr>
        <p:txBody>
          <a:bodyPr wrap="square" rtlCol="0">
            <a:spAutoFit/>
          </a:bodyPr>
          <a:lstStyle/>
          <a:p>
            <a:endParaRPr lang="en-US" dirty="0"/>
          </a:p>
        </p:txBody>
      </p:sp>
      <p:sp>
        <p:nvSpPr>
          <p:cNvPr id="20" name="Rectangle 19">
            <a:extLst>
              <a:ext uri="{FF2B5EF4-FFF2-40B4-BE49-F238E27FC236}">
                <a16:creationId xmlns:a16="http://schemas.microsoft.com/office/drawing/2014/main" id="{7B1D89A8-326D-32F0-C09C-BE3FB578ED8D}"/>
              </a:ext>
            </a:extLst>
          </p:cNvPr>
          <p:cNvSpPr/>
          <p:nvPr/>
        </p:nvSpPr>
        <p:spPr>
          <a:xfrm>
            <a:off x="7528894" y="4665255"/>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a:t>
            </a:r>
          </a:p>
        </p:txBody>
      </p:sp>
      <p:cxnSp>
        <p:nvCxnSpPr>
          <p:cNvPr id="22" name="Straight Arrow Connector 21">
            <a:extLst>
              <a:ext uri="{FF2B5EF4-FFF2-40B4-BE49-F238E27FC236}">
                <a16:creationId xmlns:a16="http://schemas.microsoft.com/office/drawing/2014/main" id="{20CEBB75-AC30-F836-3305-73EBEBB1F7CD}"/>
              </a:ext>
            </a:extLst>
          </p:cNvPr>
          <p:cNvCxnSpPr>
            <a:cxnSpLocks/>
            <a:stCxn id="20" idx="3"/>
            <a:endCxn id="24" idx="1"/>
          </p:cNvCxnSpPr>
          <p:nvPr/>
        </p:nvCxnSpPr>
        <p:spPr>
          <a:xfrm>
            <a:off x="8940835" y="5065305"/>
            <a:ext cx="345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D4BA954-2128-FC46-0BB3-DBDA2FD0F871}"/>
              </a:ext>
            </a:extLst>
          </p:cNvPr>
          <p:cNvSpPr/>
          <p:nvPr/>
        </p:nvSpPr>
        <p:spPr>
          <a:xfrm>
            <a:off x="9286506" y="4665255"/>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Reward</a:t>
            </a:r>
          </a:p>
        </p:txBody>
      </p:sp>
      <p:sp>
        <p:nvSpPr>
          <p:cNvPr id="26" name="Rectangle 25">
            <a:extLst>
              <a:ext uri="{FF2B5EF4-FFF2-40B4-BE49-F238E27FC236}">
                <a16:creationId xmlns:a16="http://schemas.microsoft.com/office/drawing/2014/main" id="{5F90EA24-6489-A753-73CA-ACF0B1EDBA36}"/>
              </a:ext>
            </a:extLst>
          </p:cNvPr>
          <p:cNvSpPr/>
          <p:nvPr/>
        </p:nvSpPr>
        <p:spPr>
          <a:xfrm>
            <a:off x="5771282" y="4665255"/>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a:t>
            </a:r>
          </a:p>
        </p:txBody>
      </p:sp>
      <p:cxnSp>
        <p:nvCxnSpPr>
          <p:cNvPr id="28" name="Straight Arrow Connector 27">
            <a:extLst>
              <a:ext uri="{FF2B5EF4-FFF2-40B4-BE49-F238E27FC236}">
                <a16:creationId xmlns:a16="http://schemas.microsoft.com/office/drawing/2014/main" id="{AFB314BD-9E97-72D5-94C3-DED930B99836}"/>
              </a:ext>
            </a:extLst>
          </p:cNvPr>
          <p:cNvCxnSpPr>
            <a:cxnSpLocks/>
            <a:stCxn id="26" idx="3"/>
            <a:endCxn id="20" idx="1"/>
          </p:cNvCxnSpPr>
          <p:nvPr/>
        </p:nvCxnSpPr>
        <p:spPr>
          <a:xfrm>
            <a:off x="7183223" y="5065305"/>
            <a:ext cx="345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2F768BF-E1DC-F5C9-8498-677BBC277B8E}"/>
              </a:ext>
            </a:extLst>
          </p:cNvPr>
          <p:cNvCxnSpPr>
            <a:cxnSpLocks/>
            <a:stCxn id="26" idx="2"/>
            <a:endCxn id="24" idx="2"/>
          </p:cNvCxnSpPr>
          <p:nvPr/>
        </p:nvCxnSpPr>
        <p:spPr>
          <a:xfrm rot="16200000" flipH="1">
            <a:off x="8234865" y="3707743"/>
            <a:ext cx="12700" cy="3515224"/>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42E26ABD-A21D-C0C4-F902-97244E0DEEC9}"/>
              </a:ext>
            </a:extLst>
          </p:cNvPr>
          <p:cNvCxnSpPr>
            <a:cxnSpLocks/>
            <a:stCxn id="20" idx="0"/>
            <a:endCxn id="26" idx="0"/>
          </p:cNvCxnSpPr>
          <p:nvPr/>
        </p:nvCxnSpPr>
        <p:spPr>
          <a:xfrm rot="16200000" flipV="1">
            <a:off x="7356059" y="3786449"/>
            <a:ext cx="12700" cy="175761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2542021-534F-2F2C-06B2-7523C03E4601}"/>
              </a:ext>
            </a:extLst>
          </p:cNvPr>
          <p:cNvSpPr txBox="1"/>
          <p:nvPr/>
        </p:nvSpPr>
        <p:spPr>
          <a:xfrm>
            <a:off x="7731794" y="5716369"/>
            <a:ext cx="1757612" cy="646331"/>
          </a:xfrm>
          <a:prstGeom prst="rect">
            <a:avLst/>
          </a:prstGeom>
          <a:noFill/>
        </p:spPr>
        <p:txBody>
          <a:bodyPr wrap="square" rtlCol="0">
            <a:spAutoFit/>
          </a:bodyPr>
          <a:lstStyle/>
          <a:p>
            <a:r>
              <a:rPr lang="en-US" dirty="0"/>
              <a:t>Full RL framework</a:t>
            </a:r>
          </a:p>
        </p:txBody>
      </p:sp>
      <p:sp>
        <p:nvSpPr>
          <p:cNvPr id="9" name="TextBox 8">
            <a:extLst>
              <a:ext uri="{FF2B5EF4-FFF2-40B4-BE49-F238E27FC236}">
                <a16:creationId xmlns:a16="http://schemas.microsoft.com/office/drawing/2014/main" id="{F5CE985F-8A7E-4CB0-F87D-02491BABE1FF}"/>
              </a:ext>
            </a:extLst>
          </p:cNvPr>
          <p:cNvSpPr txBox="1"/>
          <p:nvPr/>
        </p:nvSpPr>
        <p:spPr>
          <a:xfrm>
            <a:off x="79706" y="5048066"/>
            <a:ext cx="9919121" cy="369332"/>
          </a:xfrm>
          <a:prstGeom prst="rect">
            <a:avLst/>
          </a:prstGeom>
          <a:noFill/>
        </p:spPr>
        <p:txBody>
          <a:bodyPr wrap="square" rtlCol="0">
            <a:spAutoFit/>
          </a:bodyPr>
          <a:lstStyle/>
          <a:p>
            <a:r>
              <a:rPr lang="en-US" dirty="0">
                <a:solidFill>
                  <a:srgbClr val="FF0000"/>
                </a:solidFill>
              </a:rPr>
              <a:t>Your bandit (slot-machine) selection strategy is Policy ∏ </a:t>
            </a:r>
          </a:p>
        </p:txBody>
      </p:sp>
    </p:spTree>
    <p:extLst>
      <p:ext uri="{BB962C8B-B14F-4D97-AF65-F5344CB8AC3E}">
        <p14:creationId xmlns:p14="http://schemas.microsoft.com/office/powerpoint/2010/main" val="4191021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Multi-ar</a:t>
            </a:r>
            <a:r>
              <a:rPr lang="en-US" sz="3600" dirty="0"/>
              <a:t>m </a:t>
            </a:r>
            <a:r>
              <a:rPr lang="en-US" sz="3600" kern="1200" dirty="0">
                <a:solidFill>
                  <a:schemeClr val="tx1"/>
                </a:solidFill>
                <a:latin typeface="+mj-lt"/>
                <a:ea typeface="+mj-ea"/>
                <a:cs typeface="+mj-cs"/>
              </a:rPr>
              <a:t>Bandit Algorithms (MAB) Caveats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37</a:t>
            </a:fld>
            <a:endParaRPr lang="en-US"/>
          </a:p>
        </p:txBody>
      </p:sp>
      <p:sp>
        <p:nvSpPr>
          <p:cNvPr id="3" name="TextBox 2">
            <a:extLst>
              <a:ext uri="{FF2B5EF4-FFF2-40B4-BE49-F238E27FC236}">
                <a16:creationId xmlns:a16="http://schemas.microsoft.com/office/drawing/2014/main" id="{093730A8-B1B4-3FC8-6C6D-7C479CF20E02}"/>
              </a:ext>
            </a:extLst>
          </p:cNvPr>
          <p:cNvSpPr txBox="1"/>
          <p:nvPr/>
        </p:nvSpPr>
        <p:spPr>
          <a:xfrm>
            <a:off x="502617" y="1223778"/>
            <a:ext cx="9919121" cy="369332"/>
          </a:xfrm>
          <a:prstGeom prst="rect">
            <a:avLst/>
          </a:prstGeom>
          <a:noFill/>
        </p:spPr>
        <p:txBody>
          <a:bodyPr wrap="square" rtlCol="0">
            <a:spAutoFit/>
          </a:bodyPr>
          <a:lstStyle/>
          <a:p>
            <a:r>
              <a:rPr lang="en-US" dirty="0">
                <a:solidFill>
                  <a:srgbClr val="FF0000"/>
                </a:solidFill>
              </a:rPr>
              <a:t>What do you do?</a:t>
            </a:r>
          </a:p>
        </p:txBody>
      </p:sp>
      <p:sp>
        <p:nvSpPr>
          <p:cNvPr id="11" name="TextBox 10">
            <a:extLst>
              <a:ext uri="{FF2B5EF4-FFF2-40B4-BE49-F238E27FC236}">
                <a16:creationId xmlns:a16="http://schemas.microsoft.com/office/drawing/2014/main" id="{EAF4DA6A-E10A-8627-F075-D98AB86F66FB}"/>
              </a:ext>
            </a:extLst>
          </p:cNvPr>
          <p:cNvSpPr txBox="1"/>
          <p:nvPr/>
        </p:nvSpPr>
        <p:spPr>
          <a:xfrm>
            <a:off x="1935737" y="1747675"/>
            <a:ext cx="5595456" cy="923330"/>
          </a:xfrm>
          <a:prstGeom prst="rect">
            <a:avLst/>
          </a:prstGeom>
          <a:noFill/>
        </p:spPr>
        <p:txBody>
          <a:bodyPr wrap="square" rtlCol="0">
            <a:spAutoFit/>
          </a:bodyPr>
          <a:lstStyle/>
          <a:p>
            <a:r>
              <a:rPr lang="en-US" dirty="0"/>
              <a:t>Random intuition to choose the next action (in our case, pulling the lever of a slot machine) – is not suited for practical setting</a:t>
            </a:r>
          </a:p>
        </p:txBody>
      </p:sp>
      <p:pic>
        <p:nvPicPr>
          <p:cNvPr id="15" name="Graphic 14" descr="Thought outline">
            <a:extLst>
              <a:ext uri="{FF2B5EF4-FFF2-40B4-BE49-F238E27FC236}">
                <a16:creationId xmlns:a16="http://schemas.microsoft.com/office/drawing/2014/main" id="{C6BAFF9E-E927-54E8-2703-6E7F526D6C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1193" y="1747675"/>
            <a:ext cx="914400" cy="914400"/>
          </a:xfrm>
          <a:prstGeom prst="rect">
            <a:avLst/>
          </a:prstGeom>
        </p:spPr>
      </p:pic>
      <p:pic>
        <p:nvPicPr>
          <p:cNvPr id="25" name="Graphic 24" descr="Social network with solid fill">
            <a:extLst>
              <a:ext uri="{FF2B5EF4-FFF2-40B4-BE49-F238E27FC236}">
                <a16:creationId xmlns:a16="http://schemas.microsoft.com/office/drawing/2014/main" id="{9F7381E4-603B-BA67-2FE7-3533618F94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1193" y="2903480"/>
            <a:ext cx="914400" cy="914400"/>
          </a:xfrm>
          <a:prstGeom prst="rect">
            <a:avLst/>
          </a:prstGeom>
        </p:spPr>
      </p:pic>
      <p:sp>
        <p:nvSpPr>
          <p:cNvPr id="27" name="TextBox 26">
            <a:extLst>
              <a:ext uri="{FF2B5EF4-FFF2-40B4-BE49-F238E27FC236}">
                <a16:creationId xmlns:a16="http://schemas.microsoft.com/office/drawing/2014/main" id="{368AE095-514F-8970-BDEB-9BF982F4143A}"/>
              </a:ext>
            </a:extLst>
          </p:cNvPr>
          <p:cNvSpPr txBox="1"/>
          <p:nvPr/>
        </p:nvSpPr>
        <p:spPr>
          <a:xfrm>
            <a:off x="1995858" y="3051400"/>
            <a:ext cx="5595456" cy="646331"/>
          </a:xfrm>
          <a:prstGeom prst="rect">
            <a:avLst/>
          </a:prstGeom>
          <a:noFill/>
        </p:spPr>
        <p:txBody>
          <a:bodyPr wrap="square" rtlCol="0">
            <a:spAutoFit/>
          </a:bodyPr>
          <a:lstStyle/>
          <a:p>
            <a:r>
              <a:rPr lang="en-US" dirty="0"/>
              <a:t>Knowledge of the problem setting (state) is very important to deploy appropriate actions</a:t>
            </a:r>
          </a:p>
        </p:txBody>
      </p:sp>
      <p:sp>
        <p:nvSpPr>
          <p:cNvPr id="29" name="TextBox 28">
            <a:extLst>
              <a:ext uri="{FF2B5EF4-FFF2-40B4-BE49-F238E27FC236}">
                <a16:creationId xmlns:a16="http://schemas.microsoft.com/office/drawing/2014/main" id="{778F57C9-43F8-2EFB-F8FE-5C74B3192D7A}"/>
              </a:ext>
            </a:extLst>
          </p:cNvPr>
          <p:cNvSpPr txBox="1"/>
          <p:nvPr/>
        </p:nvSpPr>
        <p:spPr>
          <a:xfrm>
            <a:off x="1935737" y="4730597"/>
            <a:ext cx="5595456" cy="1200329"/>
          </a:xfrm>
          <a:prstGeom prst="rect">
            <a:avLst/>
          </a:prstGeom>
          <a:noFill/>
        </p:spPr>
        <p:txBody>
          <a:bodyPr wrap="square" rtlCol="0">
            <a:spAutoFit/>
          </a:bodyPr>
          <a:lstStyle/>
          <a:p>
            <a:r>
              <a:rPr lang="en-US" dirty="0"/>
              <a:t>Consider applying MAB to ad recommendations and machine failure – and every time making the same choice irrespective of considering the user/machine characteristics </a:t>
            </a:r>
          </a:p>
        </p:txBody>
      </p:sp>
    </p:spTree>
    <p:extLst>
      <p:ext uri="{BB962C8B-B14F-4D97-AF65-F5344CB8AC3E}">
        <p14:creationId xmlns:p14="http://schemas.microsoft.com/office/powerpoint/2010/main" val="2744604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Contextual</a:t>
            </a:r>
            <a:r>
              <a:rPr lang="en-US" sz="3600" dirty="0"/>
              <a:t> </a:t>
            </a:r>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38</a:t>
            </a:fld>
            <a:endParaRPr lang="en-US"/>
          </a:p>
        </p:txBody>
      </p:sp>
      <p:sp>
        <p:nvSpPr>
          <p:cNvPr id="11" name="TextBox 10">
            <a:extLst>
              <a:ext uri="{FF2B5EF4-FFF2-40B4-BE49-F238E27FC236}">
                <a16:creationId xmlns:a16="http://schemas.microsoft.com/office/drawing/2014/main" id="{EAF4DA6A-E10A-8627-F075-D98AB86F66FB}"/>
              </a:ext>
            </a:extLst>
          </p:cNvPr>
          <p:cNvSpPr txBox="1"/>
          <p:nvPr/>
        </p:nvSpPr>
        <p:spPr>
          <a:xfrm>
            <a:off x="710943" y="1413975"/>
            <a:ext cx="6209973" cy="646331"/>
          </a:xfrm>
          <a:prstGeom prst="rect">
            <a:avLst/>
          </a:prstGeom>
          <a:noFill/>
        </p:spPr>
        <p:txBody>
          <a:bodyPr wrap="square" rtlCol="0">
            <a:spAutoFit/>
          </a:bodyPr>
          <a:lstStyle/>
          <a:p>
            <a:r>
              <a:rPr lang="en-US" kern="1200" dirty="0">
                <a:latin typeface="+mn-lt"/>
                <a:ea typeface="+mn-ea"/>
                <a:cs typeface="+mn-cs"/>
              </a:rPr>
              <a:t>Agent has access to additional information about the ‘situation’ at beginning of each action round</a:t>
            </a:r>
          </a:p>
        </p:txBody>
      </p:sp>
      <p:pic>
        <p:nvPicPr>
          <p:cNvPr id="25" name="Graphic 24" descr="Social network with solid fill">
            <a:extLst>
              <a:ext uri="{FF2B5EF4-FFF2-40B4-BE49-F238E27FC236}">
                <a16:creationId xmlns:a16="http://schemas.microsoft.com/office/drawing/2014/main" id="{9F7381E4-603B-BA67-2FE7-3533618F94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9821" y="2174097"/>
            <a:ext cx="914400" cy="914400"/>
          </a:xfrm>
          <a:prstGeom prst="rect">
            <a:avLst/>
          </a:prstGeom>
        </p:spPr>
      </p:pic>
      <p:pic>
        <p:nvPicPr>
          <p:cNvPr id="5" name="Graphic 4" descr="Ui Ux with solid fill">
            <a:extLst>
              <a:ext uri="{FF2B5EF4-FFF2-40B4-BE49-F238E27FC236}">
                <a16:creationId xmlns:a16="http://schemas.microsoft.com/office/drawing/2014/main" id="{699648BB-7B91-0A72-19EC-767A93D38E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9821" y="1259697"/>
            <a:ext cx="914400" cy="914400"/>
          </a:xfrm>
          <a:prstGeom prst="rect">
            <a:avLst/>
          </a:prstGeom>
        </p:spPr>
      </p:pic>
      <p:sp>
        <p:nvSpPr>
          <p:cNvPr id="8" name="TextBox 7">
            <a:extLst>
              <a:ext uri="{FF2B5EF4-FFF2-40B4-BE49-F238E27FC236}">
                <a16:creationId xmlns:a16="http://schemas.microsoft.com/office/drawing/2014/main" id="{287595B3-55A8-762D-6CC9-6FCA3DE03726}"/>
              </a:ext>
            </a:extLst>
          </p:cNvPr>
          <p:cNvSpPr txBox="1"/>
          <p:nvPr/>
        </p:nvSpPr>
        <p:spPr>
          <a:xfrm>
            <a:off x="752793" y="2362875"/>
            <a:ext cx="6209973" cy="369332"/>
          </a:xfrm>
          <a:prstGeom prst="rect">
            <a:avLst/>
          </a:prstGeom>
          <a:noFill/>
        </p:spPr>
        <p:txBody>
          <a:bodyPr wrap="square" rtlCol="0">
            <a:spAutoFit/>
          </a:bodyPr>
          <a:lstStyle/>
          <a:p>
            <a:r>
              <a:rPr lang="en-US" kern="1200" dirty="0">
                <a:latin typeface="+mn-lt"/>
                <a:ea typeface="+mn-ea"/>
                <a:cs typeface="+mn-cs"/>
              </a:rPr>
              <a:t>Specializing actions to context – better rewards </a:t>
            </a:r>
          </a:p>
        </p:txBody>
      </p:sp>
    </p:spTree>
    <p:extLst>
      <p:ext uri="{BB962C8B-B14F-4D97-AF65-F5344CB8AC3E}">
        <p14:creationId xmlns:p14="http://schemas.microsoft.com/office/powerpoint/2010/main" val="1531348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Contextual</a:t>
            </a:r>
            <a:r>
              <a:rPr lang="en-US" sz="3600" dirty="0"/>
              <a:t> </a:t>
            </a:r>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39</a:t>
            </a:fld>
            <a:endParaRPr lang="en-US"/>
          </a:p>
        </p:txBody>
      </p:sp>
      <p:sp>
        <p:nvSpPr>
          <p:cNvPr id="11" name="TextBox 10">
            <a:extLst>
              <a:ext uri="{FF2B5EF4-FFF2-40B4-BE49-F238E27FC236}">
                <a16:creationId xmlns:a16="http://schemas.microsoft.com/office/drawing/2014/main" id="{EAF4DA6A-E10A-8627-F075-D98AB86F66FB}"/>
              </a:ext>
            </a:extLst>
          </p:cNvPr>
          <p:cNvSpPr txBox="1"/>
          <p:nvPr/>
        </p:nvSpPr>
        <p:spPr>
          <a:xfrm>
            <a:off x="710943" y="1413975"/>
            <a:ext cx="6209973" cy="646331"/>
          </a:xfrm>
          <a:prstGeom prst="rect">
            <a:avLst/>
          </a:prstGeom>
          <a:noFill/>
        </p:spPr>
        <p:txBody>
          <a:bodyPr wrap="square" rtlCol="0">
            <a:spAutoFit/>
          </a:bodyPr>
          <a:lstStyle/>
          <a:p>
            <a:r>
              <a:rPr lang="en-US" kern="1200" dirty="0">
                <a:latin typeface="+mn-lt"/>
                <a:ea typeface="+mn-ea"/>
                <a:cs typeface="+mn-cs"/>
              </a:rPr>
              <a:t>Agent has access to additional information about the ‘situation’ at beginning of each action round</a:t>
            </a:r>
          </a:p>
        </p:txBody>
      </p:sp>
      <p:pic>
        <p:nvPicPr>
          <p:cNvPr id="5" name="Graphic 4" descr="Ui Ux with solid fill">
            <a:extLst>
              <a:ext uri="{FF2B5EF4-FFF2-40B4-BE49-F238E27FC236}">
                <a16:creationId xmlns:a16="http://schemas.microsoft.com/office/drawing/2014/main" id="{699648BB-7B91-0A72-19EC-767A93D38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9821" y="1259697"/>
            <a:ext cx="914400" cy="914400"/>
          </a:xfrm>
          <a:prstGeom prst="rect">
            <a:avLst/>
          </a:prstGeom>
        </p:spPr>
      </p:pic>
      <p:sp>
        <p:nvSpPr>
          <p:cNvPr id="7" name="TextBox 6">
            <a:extLst>
              <a:ext uri="{FF2B5EF4-FFF2-40B4-BE49-F238E27FC236}">
                <a16:creationId xmlns:a16="http://schemas.microsoft.com/office/drawing/2014/main" id="{AC0DC46B-C373-D416-E378-B06A1DF1B7B8}"/>
              </a:ext>
            </a:extLst>
          </p:cNvPr>
          <p:cNvSpPr txBox="1"/>
          <p:nvPr/>
        </p:nvSpPr>
        <p:spPr>
          <a:xfrm>
            <a:off x="752793" y="2362875"/>
            <a:ext cx="6209973" cy="369332"/>
          </a:xfrm>
          <a:prstGeom prst="rect">
            <a:avLst/>
          </a:prstGeom>
          <a:noFill/>
        </p:spPr>
        <p:txBody>
          <a:bodyPr wrap="square" rtlCol="0">
            <a:spAutoFit/>
          </a:bodyPr>
          <a:lstStyle/>
          <a:p>
            <a:r>
              <a:rPr lang="en-US" kern="1200" dirty="0">
                <a:latin typeface="+mn-lt"/>
                <a:ea typeface="+mn-ea"/>
                <a:cs typeface="+mn-cs"/>
              </a:rPr>
              <a:t>Specializing actions to context – better rewards </a:t>
            </a:r>
          </a:p>
        </p:txBody>
      </p:sp>
      <p:sp>
        <p:nvSpPr>
          <p:cNvPr id="3" name="Rectangle 2">
            <a:extLst>
              <a:ext uri="{FF2B5EF4-FFF2-40B4-BE49-F238E27FC236}">
                <a16:creationId xmlns:a16="http://schemas.microsoft.com/office/drawing/2014/main" id="{EA30D770-7148-0766-481F-4F60B25A8F80}"/>
              </a:ext>
            </a:extLst>
          </p:cNvPr>
          <p:cNvSpPr/>
          <p:nvPr/>
        </p:nvSpPr>
        <p:spPr>
          <a:xfrm>
            <a:off x="3670859" y="3737377"/>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a:t>
            </a:r>
          </a:p>
        </p:txBody>
      </p:sp>
      <p:cxnSp>
        <p:nvCxnSpPr>
          <p:cNvPr id="4" name="Straight Arrow Connector 3">
            <a:extLst>
              <a:ext uri="{FF2B5EF4-FFF2-40B4-BE49-F238E27FC236}">
                <a16:creationId xmlns:a16="http://schemas.microsoft.com/office/drawing/2014/main" id="{9F144B0C-818C-C727-DC89-88BFC600C02C}"/>
              </a:ext>
            </a:extLst>
          </p:cNvPr>
          <p:cNvCxnSpPr>
            <a:cxnSpLocks/>
            <a:stCxn id="3" idx="3"/>
            <a:endCxn id="9" idx="1"/>
          </p:cNvCxnSpPr>
          <p:nvPr/>
        </p:nvCxnSpPr>
        <p:spPr>
          <a:xfrm>
            <a:off x="5082800" y="4137427"/>
            <a:ext cx="345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C5B47E-AF82-B327-DBB1-97D0D8894EB7}"/>
              </a:ext>
            </a:extLst>
          </p:cNvPr>
          <p:cNvSpPr/>
          <p:nvPr/>
        </p:nvSpPr>
        <p:spPr>
          <a:xfrm>
            <a:off x="5428471" y="3737377"/>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Reward</a:t>
            </a:r>
          </a:p>
        </p:txBody>
      </p:sp>
      <p:sp>
        <p:nvSpPr>
          <p:cNvPr id="13" name="TextBox 12">
            <a:extLst>
              <a:ext uri="{FF2B5EF4-FFF2-40B4-BE49-F238E27FC236}">
                <a16:creationId xmlns:a16="http://schemas.microsoft.com/office/drawing/2014/main" id="{37A17967-41CD-F33E-A9D3-7CF950AA431A}"/>
              </a:ext>
            </a:extLst>
          </p:cNvPr>
          <p:cNvSpPr txBox="1"/>
          <p:nvPr/>
        </p:nvSpPr>
        <p:spPr>
          <a:xfrm>
            <a:off x="6962766" y="5986226"/>
            <a:ext cx="1871025" cy="369332"/>
          </a:xfrm>
          <a:prstGeom prst="rect">
            <a:avLst/>
          </a:prstGeom>
          <a:noFill/>
        </p:spPr>
        <p:txBody>
          <a:bodyPr wrap="none" rtlCol="0">
            <a:spAutoFit/>
          </a:bodyPr>
          <a:lstStyle/>
          <a:p>
            <a:r>
              <a:rPr lang="en-US" dirty="0"/>
              <a:t>Full RL framework</a:t>
            </a:r>
          </a:p>
        </p:txBody>
      </p:sp>
      <p:sp>
        <p:nvSpPr>
          <p:cNvPr id="15" name="Rectangle 14">
            <a:extLst>
              <a:ext uri="{FF2B5EF4-FFF2-40B4-BE49-F238E27FC236}">
                <a16:creationId xmlns:a16="http://schemas.microsoft.com/office/drawing/2014/main" id="{433CF876-FCDE-82A7-A567-3E9FCEBCE8AB}"/>
              </a:ext>
            </a:extLst>
          </p:cNvPr>
          <p:cNvSpPr/>
          <p:nvPr/>
        </p:nvSpPr>
        <p:spPr>
          <a:xfrm>
            <a:off x="1913247" y="3737377"/>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a:t>
            </a:r>
          </a:p>
        </p:txBody>
      </p:sp>
      <p:cxnSp>
        <p:nvCxnSpPr>
          <p:cNvPr id="17" name="Straight Arrow Connector 16">
            <a:extLst>
              <a:ext uri="{FF2B5EF4-FFF2-40B4-BE49-F238E27FC236}">
                <a16:creationId xmlns:a16="http://schemas.microsoft.com/office/drawing/2014/main" id="{26B2A85A-19B5-70F7-7769-4481EEC74749}"/>
              </a:ext>
            </a:extLst>
          </p:cNvPr>
          <p:cNvCxnSpPr>
            <a:cxnSpLocks/>
            <a:stCxn id="15" idx="3"/>
            <a:endCxn id="3" idx="1"/>
          </p:cNvCxnSpPr>
          <p:nvPr/>
        </p:nvCxnSpPr>
        <p:spPr>
          <a:xfrm>
            <a:off x="3325188" y="4137427"/>
            <a:ext cx="345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97B0E487-D9EA-7F83-B938-AD05E44F9620}"/>
              </a:ext>
            </a:extLst>
          </p:cNvPr>
          <p:cNvCxnSpPr>
            <a:cxnSpLocks/>
            <a:stCxn id="15" idx="2"/>
            <a:endCxn id="9" idx="2"/>
          </p:cNvCxnSpPr>
          <p:nvPr/>
        </p:nvCxnSpPr>
        <p:spPr>
          <a:xfrm rot="16200000" flipH="1">
            <a:off x="4376830" y="2779865"/>
            <a:ext cx="12700" cy="3515224"/>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1F632D8-D4BD-467E-EA78-DCF62622512D}"/>
              </a:ext>
            </a:extLst>
          </p:cNvPr>
          <p:cNvSpPr/>
          <p:nvPr/>
        </p:nvSpPr>
        <p:spPr>
          <a:xfrm>
            <a:off x="3733862" y="5681254"/>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Action</a:t>
            </a:r>
          </a:p>
        </p:txBody>
      </p:sp>
      <p:cxnSp>
        <p:nvCxnSpPr>
          <p:cNvPr id="23" name="Straight Arrow Connector 22">
            <a:extLst>
              <a:ext uri="{FF2B5EF4-FFF2-40B4-BE49-F238E27FC236}">
                <a16:creationId xmlns:a16="http://schemas.microsoft.com/office/drawing/2014/main" id="{11C8CD8F-8673-3E40-9AC6-1C13019E90A0}"/>
              </a:ext>
            </a:extLst>
          </p:cNvPr>
          <p:cNvCxnSpPr>
            <a:cxnSpLocks/>
            <a:stCxn id="21" idx="3"/>
            <a:endCxn id="27" idx="1"/>
          </p:cNvCxnSpPr>
          <p:nvPr/>
        </p:nvCxnSpPr>
        <p:spPr>
          <a:xfrm>
            <a:off x="5145803" y="6081304"/>
            <a:ext cx="345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7841794-C9BE-F644-0F80-5E36FDE520D4}"/>
              </a:ext>
            </a:extLst>
          </p:cNvPr>
          <p:cNvSpPr/>
          <p:nvPr/>
        </p:nvSpPr>
        <p:spPr>
          <a:xfrm>
            <a:off x="5491474" y="5681254"/>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Reward</a:t>
            </a:r>
          </a:p>
        </p:txBody>
      </p:sp>
      <p:sp>
        <p:nvSpPr>
          <p:cNvPr id="29" name="Rectangle 28">
            <a:extLst>
              <a:ext uri="{FF2B5EF4-FFF2-40B4-BE49-F238E27FC236}">
                <a16:creationId xmlns:a16="http://schemas.microsoft.com/office/drawing/2014/main" id="{0D35867F-FB25-F27D-80C6-F4F5CAE11035}"/>
              </a:ext>
            </a:extLst>
          </p:cNvPr>
          <p:cNvSpPr/>
          <p:nvPr/>
        </p:nvSpPr>
        <p:spPr>
          <a:xfrm>
            <a:off x="1976250" y="5681254"/>
            <a:ext cx="1411941" cy="800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a:t>
            </a:r>
          </a:p>
        </p:txBody>
      </p:sp>
      <p:cxnSp>
        <p:nvCxnSpPr>
          <p:cNvPr id="31" name="Straight Arrow Connector 30">
            <a:extLst>
              <a:ext uri="{FF2B5EF4-FFF2-40B4-BE49-F238E27FC236}">
                <a16:creationId xmlns:a16="http://schemas.microsoft.com/office/drawing/2014/main" id="{A3CB8563-352C-6D3E-E71C-B0170CBABE82}"/>
              </a:ext>
            </a:extLst>
          </p:cNvPr>
          <p:cNvCxnSpPr>
            <a:cxnSpLocks/>
            <a:stCxn id="29" idx="3"/>
            <a:endCxn id="21" idx="1"/>
          </p:cNvCxnSpPr>
          <p:nvPr/>
        </p:nvCxnSpPr>
        <p:spPr>
          <a:xfrm>
            <a:off x="3388191" y="6081304"/>
            <a:ext cx="345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C10A6126-3EFF-616D-F5BB-604322D471F3}"/>
              </a:ext>
            </a:extLst>
          </p:cNvPr>
          <p:cNvCxnSpPr>
            <a:cxnSpLocks/>
            <a:stCxn id="29" idx="2"/>
            <a:endCxn id="27" idx="2"/>
          </p:cNvCxnSpPr>
          <p:nvPr/>
        </p:nvCxnSpPr>
        <p:spPr>
          <a:xfrm rot="16200000" flipH="1">
            <a:off x="4439833" y="4723742"/>
            <a:ext cx="12700" cy="3515224"/>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6D32614A-55CB-005D-C675-9C99A952BC6A}"/>
              </a:ext>
            </a:extLst>
          </p:cNvPr>
          <p:cNvCxnSpPr>
            <a:cxnSpLocks/>
            <a:stCxn id="21" idx="0"/>
            <a:endCxn id="29" idx="0"/>
          </p:cNvCxnSpPr>
          <p:nvPr/>
        </p:nvCxnSpPr>
        <p:spPr>
          <a:xfrm rot="16200000" flipV="1">
            <a:off x="3561027" y="4802448"/>
            <a:ext cx="12700" cy="175761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37" name="Graphic 36" descr="Star with solid fill">
            <a:extLst>
              <a:ext uri="{FF2B5EF4-FFF2-40B4-BE49-F238E27FC236}">
                <a16:creationId xmlns:a16="http://schemas.microsoft.com/office/drawing/2014/main" id="{B63EF8BB-191C-1373-5E58-104945D855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41671" y="2090341"/>
            <a:ext cx="914400" cy="914400"/>
          </a:xfrm>
          <a:prstGeom prst="rect">
            <a:avLst/>
          </a:prstGeom>
        </p:spPr>
      </p:pic>
      <p:cxnSp>
        <p:nvCxnSpPr>
          <p:cNvPr id="39" name="Straight Arrow Connector 38">
            <a:extLst>
              <a:ext uri="{FF2B5EF4-FFF2-40B4-BE49-F238E27FC236}">
                <a16:creationId xmlns:a16="http://schemas.microsoft.com/office/drawing/2014/main" id="{8D76313C-DAC8-7B00-D150-30D25B8A6EE0}"/>
              </a:ext>
            </a:extLst>
          </p:cNvPr>
          <p:cNvCxnSpPr/>
          <p:nvPr/>
        </p:nvCxnSpPr>
        <p:spPr>
          <a:xfrm>
            <a:off x="2688571" y="3087149"/>
            <a:ext cx="0" cy="5704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00A19C6-1C55-BCE0-862E-9A4388E217CD}"/>
              </a:ext>
            </a:extLst>
          </p:cNvPr>
          <p:cNvSpPr txBox="1"/>
          <p:nvPr/>
        </p:nvSpPr>
        <p:spPr>
          <a:xfrm>
            <a:off x="2231371" y="2781863"/>
            <a:ext cx="914400" cy="369332"/>
          </a:xfrm>
          <a:prstGeom prst="rect">
            <a:avLst/>
          </a:prstGeom>
          <a:noFill/>
        </p:spPr>
        <p:txBody>
          <a:bodyPr wrap="square" rtlCol="0">
            <a:spAutoFit/>
          </a:bodyPr>
          <a:lstStyle/>
          <a:p>
            <a:r>
              <a:rPr lang="en-US" dirty="0">
                <a:solidFill>
                  <a:srgbClr val="FF0000"/>
                </a:solidFill>
              </a:rPr>
              <a:t>Context</a:t>
            </a:r>
          </a:p>
        </p:txBody>
      </p:sp>
    </p:spTree>
    <p:extLst>
      <p:ext uri="{BB962C8B-B14F-4D97-AF65-F5344CB8AC3E}">
        <p14:creationId xmlns:p14="http://schemas.microsoft.com/office/powerpoint/2010/main" val="111409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40D6551E-4324-E7A7-FA25-3C2D5D8A1B9B}"/>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sz="3700" kern="1200">
                <a:solidFill>
                  <a:schemeClr val="tx1"/>
                </a:solidFill>
                <a:latin typeface="+mj-lt"/>
                <a:ea typeface="+mj-ea"/>
                <a:cs typeface="+mj-cs"/>
              </a:rPr>
              <a:t>Bhiksha’s fan </a:t>
            </a:r>
            <a:r>
              <a:rPr lang="en-US" sz="3700" kern="1200">
                <a:solidFill>
                  <a:schemeClr val="tx1"/>
                </a:solidFill>
                <a:latin typeface="+mj-lt"/>
                <a:ea typeface="+mj-ea"/>
                <a:cs typeface="+mj-cs"/>
                <a:sym typeface="Wingdings" panose="05000000000000000000" pitchFamily="2" charset="2"/>
              </a:rPr>
              <a:t> and believer of meme threads on Piazza</a:t>
            </a:r>
            <a:br>
              <a:rPr lang="en-US" sz="3700" kern="1200">
                <a:solidFill>
                  <a:schemeClr val="tx1"/>
                </a:solidFill>
                <a:latin typeface="+mj-lt"/>
                <a:ea typeface="+mj-ea"/>
                <a:cs typeface="+mj-cs"/>
              </a:rPr>
            </a:br>
            <a:endParaRPr lang="en-US" sz="3700" kern="1200">
              <a:solidFill>
                <a:schemeClr val="tx1"/>
              </a:solidFill>
              <a:latin typeface="+mj-lt"/>
              <a:ea typeface="+mj-ea"/>
              <a:cs typeface="+mj-cs"/>
            </a:endParaRPr>
          </a:p>
        </p:txBody>
      </p:sp>
      <p:pic>
        <p:nvPicPr>
          <p:cNvPr id="1026" name="Picture 2">
            <a:extLst>
              <a:ext uri="{FF2B5EF4-FFF2-40B4-BE49-F238E27FC236}">
                <a16:creationId xmlns:a16="http://schemas.microsoft.com/office/drawing/2014/main" id="{45B49EAD-EDEC-9640-5915-64DFFF319A9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2425"/>
          <a:stretch/>
        </p:blipFill>
        <p:spPr bwMode="auto">
          <a:xfrm>
            <a:off x="1001310" y="566916"/>
            <a:ext cx="5866488" cy="5724168"/>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1658D885-B025-FE1A-A06B-ECEF8A289DE3}"/>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B5CEABB6-07DC-46E8-9B57-56EC44A396E5}" type="slidenum">
              <a:rPr lang="en-US">
                <a:solidFill>
                  <a:schemeClr val="tx1">
                    <a:alpha val="70000"/>
                  </a:schemeClr>
                </a:solidFill>
              </a:rPr>
              <a:pPr>
                <a:lnSpc>
                  <a:spcPct val="90000"/>
                </a:lnSpc>
                <a:spcAft>
                  <a:spcPts val="600"/>
                </a:spcAft>
                <a:defRPr/>
              </a:pPr>
              <a:t>4</a:t>
            </a:fld>
            <a:endParaRPr lang="en-US">
              <a:solidFill>
                <a:schemeClr val="tx1">
                  <a:alpha val="70000"/>
                </a:schemeClr>
              </a:solidFill>
            </a:endParaRPr>
          </a:p>
        </p:txBody>
      </p:sp>
    </p:spTree>
    <p:extLst>
      <p:ext uri="{BB962C8B-B14F-4D97-AF65-F5344CB8AC3E}">
        <p14:creationId xmlns:p14="http://schemas.microsoft.com/office/powerpoint/2010/main" val="949251528"/>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Contextual</a:t>
            </a:r>
            <a:r>
              <a:rPr lang="en-US" sz="3600" dirty="0"/>
              <a:t> </a:t>
            </a:r>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40</a:t>
            </a:fld>
            <a:endParaRPr lang="en-US"/>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AF4DA6A-E10A-8627-F075-D98AB86F66FB}"/>
                  </a:ext>
                </a:extLst>
              </p:cNvPr>
              <p:cNvSpPr txBox="1"/>
              <p:nvPr/>
            </p:nvSpPr>
            <p:spPr>
              <a:xfrm>
                <a:off x="710943" y="1413975"/>
                <a:ext cx="6209973" cy="1200329"/>
              </a:xfrm>
              <a:prstGeom prst="rect">
                <a:avLst/>
              </a:prstGeom>
              <a:noFill/>
            </p:spPr>
            <p:txBody>
              <a:bodyPr wrap="square" rtlCol="0">
                <a:spAutoFit/>
              </a:bodyPr>
              <a:lstStyle/>
              <a:p>
                <a:r>
                  <a:rPr lang="en-US" kern="1200" dirty="0">
                    <a:latin typeface="+mn-lt"/>
                    <a:ea typeface="+mn-ea"/>
                    <a:cs typeface="+mn-cs"/>
                  </a:rPr>
                  <a:t>At each round </a:t>
                </a:r>
                <a14:m>
                  <m:oMath xmlns:m="http://schemas.openxmlformats.org/officeDocument/2006/math">
                    <m:r>
                      <a:rPr lang="en-US" b="0" i="1" kern="1200" smtClean="0">
                        <a:latin typeface="Cambria Math" panose="02040503050406030204" pitchFamily="18" charset="0"/>
                        <a:ea typeface="+mn-ea"/>
                        <a:cs typeface="+mn-cs"/>
                      </a:rPr>
                      <m:t>𝑡</m:t>
                    </m:r>
                    <m:r>
                      <a:rPr lang="en-US" b="0" i="1" kern="1200" smtClean="0">
                        <a:latin typeface="Cambria Math" panose="02040503050406030204" pitchFamily="18" charset="0"/>
                        <a:ea typeface="+mn-ea"/>
                        <a:cs typeface="+mn-cs"/>
                      </a:rPr>
                      <m:t>=1, 2, ……</m:t>
                    </m:r>
                    <m:r>
                      <a:rPr lang="en-US" b="0" i="1" kern="1200" smtClean="0">
                        <a:latin typeface="Cambria Math" panose="02040503050406030204" pitchFamily="18" charset="0"/>
                        <a:ea typeface="+mn-ea"/>
                        <a:cs typeface="+mn-cs"/>
                      </a:rPr>
                      <m:t>𝑇</m:t>
                    </m:r>
                  </m:oMath>
                </a14:m>
                <a:r>
                  <a:rPr lang="en-US" kern="1200" dirty="0">
                    <a:latin typeface="+mn-lt"/>
                    <a:ea typeface="+mn-ea"/>
                    <a:cs typeface="+mn-cs"/>
                  </a:rPr>
                  <a:t>:</a:t>
                </a:r>
              </a:p>
              <a:p>
                <a:pPr marL="800100" lvl="1" indent="-342900">
                  <a:buFont typeface="+mj-lt"/>
                  <a:buAutoNum type="arabicPeriod"/>
                </a:pPr>
                <a:r>
                  <a:rPr lang="en-US" dirty="0"/>
                  <a:t>Environment reveals a context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a14:m>
                <a:endParaRPr lang="en-US" b="0" dirty="0">
                  <a:ea typeface="Cambria Math" panose="02040503050406030204" pitchFamily="18" charset="0"/>
                </a:endParaRPr>
              </a:p>
              <a:p>
                <a:pPr marL="800100" lvl="1" indent="-342900">
                  <a:buFont typeface="+mj-lt"/>
                  <a:buAutoNum type="arabicPeriod"/>
                </a:pPr>
                <a:r>
                  <a:rPr lang="en-US" dirty="0">
                    <a:ea typeface="Cambria Math" panose="02040503050406030204" pitchFamily="18" charset="0"/>
                  </a:rPr>
                  <a:t>Agent chooses an action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endParaRPr lang="en-US" b="0" dirty="0">
                  <a:ea typeface="Cambria Math" panose="02040503050406030204" pitchFamily="18" charset="0"/>
                </a:endParaRPr>
              </a:p>
              <a:p>
                <a:pPr marL="800100" lvl="1" indent="-342900">
                  <a:buFont typeface="+mj-lt"/>
                  <a:buAutoNum type="arabicPeriod"/>
                </a:pPr>
                <a:r>
                  <a:rPr lang="en-US" dirty="0">
                    <a:ea typeface="Cambria Math" panose="02040503050406030204" pitchFamily="18" charset="0"/>
                  </a:rPr>
                  <a:t>Environment reveals an award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oMath>
                </a14:m>
                <a:endParaRPr lang="en-US" b="0" dirty="0">
                  <a:ea typeface="Cambria Math" panose="02040503050406030204" pitchFamily="18" charset="0"/>
                </a:endParaRPr>
              </a:p>
            </p:txBody>
          </p:sp>
        </mc:Choice>
        <mc:Fallback>
          <p:sp>
            <p:nvSpPr>
              <p:cNvPr id="11" name="TextBox 10">
                <a:extLst>
                  <a:ext uri="{FF2B5EF4-FFF2-40B4-BE49-F238E27FC236}">
                    <a16:creationId xmlns:a16="http://schemas.microsoft.com/office/drawing/2014/main" id="{EAF4DA6A-E10A-8627-F075-D98AB86F66FB}"/>
                  </a:ext>
                </a:extLst>
              </p:cNvPr>
              <p:cNvSpPr txBox="1">
                <a:spLocks noRot="1" noChangeAspect="1" noMove="1" noResize="1" noEditPoints="1" noAdjustHandles="1" noChangeArrowheads="1" noChangeShapeType="1" noTextEdit="1"/>
              </p:cNvSpPr>
              <p:nvPr/>
            </p:nvSpPr>
            <p:spPr>
              <a:xfrm>
                <a:off x="710943" y="1413975"/>
                <a:ext cx="6209973" cy="1200329"/>
              </a:xfrm>
              <a:prstGeom prst="rect">
                <a:avLst/>
              </a:prstGeom>
              <a:blipFill>
                <a:blip r:embed="rId3"/>
                <a:stretch>
                  <a:fillRect l="-884" t="-3046" b="-7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D02AF13-0F95-D3B9-CC74-2021476DC7AF}"/>
                  </a:ext>
                </a:extLst>
              </p:cNvPr>
              <p:cNvSpPr txBox="1"/>
              <p:nvPr/>
            </p:nvSpPr>
            <p:spPr>
              <a:xfrm>
                <a:off x="710943" y="2959066"/>
                <a:ext cx="9372624" cy="646331"/>
              </a:xfrm>
              <a:prstGeom prst="rect">
                <a:avLst/>
              </a:prstGeom>
              <a:noFill/>
            </p:spPr>
            <p:txBody>
              <a:bodyPr wrap="square" rtlCol="0">
                <a:spAutoFit/>
              </a:bodyPr>
              <a:lstStyle/>
              <a:p>
                <a:r>
                  <a:rPr lang="en-US" kern="1200" dirty="0">
                    <a:latin typeface="+mn-lt"/>
                    <a:ea typeface="+mn-ea"/>
                    <a:cs typeface="+mn-cs"/>
                  </a:rPr>
                  <a:t>We assume there is an unknown joint distribution over contexts and rewards for all actions, </a:t>
                </a:r>
                <a14:m>
                  <m:oMath xmlns:m="http://schemas.openxmlformats.org/officeDocument/2006/math">
                    <m:sSub>
                      <m:sSubPr>
                        <m:ctrlPr>
                          <a:rPr lang="en-US" b="0" i="1" kern="1200" smtClean="0">
                            <a:latin typeface="Cambria Math" panose="02040503050406030204" pitchFamily="18" charset="0"/>
                            <a:ea typeface="+mn-ea"/>
                            <a:cs typeface="+mn-cs"/>
                          </a:rPr>
                        </m:ctrlPr>
                      </m:sSubPr>
                      <m:e>
                        <m:r>
                          <a:rPr lang="en-US" b="0" i="1" kern="1200" smtClean="0">
                            <a:latin typeface="Cambria Math" panose="02040503050406030204" pitchFamily="18" charset="0"/>
                            <a:ea typeface="+mn-ea"/>
                            <a:cs typeface="+mn-cs"/>
                          </a:rPr>
                          <m:t>𝐷</m:t>
                        </m:r>
                      </m:e>
                      <m:sub>
                        <m:r>
                          <a:rPr lang="en-US" b="0" i="1" kern="1200" smtClean="0">
                            <a:latin typeface="Cambria Math" panose="02040503050406030204" pitchFamily="18" charset="0"/>
                            <a:ea typeface="+mn-ea"/>
                            <a:cs typeface="+mn-cs"/>
                          </a:rPr>
                          <m:t>𝑡</m:t>
                        </m:r>
                      </m:sub>
                    </m:sSub>
                  </m:oMath>
                </a14:m>
                <a:r>
                  <a:rPr lang="en-US" kern="1200" dirty="0">
                    <a:latin typeface="+mn-lt"/>
                    <a:ea typeface="+mn-ea"/>
                    <a:cs typeface="+mn-cs"/>
                  </a:rPr>
                  <a:t> (marginal distribution over contexts and conditional distribution over rewards given a context) </a:t>
                </a:r>
                <a:endParaRPr lang="en-US" b="0" dirty="0">
                  <a:ea typeface="Cambria Math" panose="02040503050406030204" pitchFamily="18" charset="0"/>
                </a:endParaRPr>
              </a:p>
            </p:txBody>
          </p:sp>
        </mc:Choice>
        <mc:Fallback>
          <p:sp>
            <p:nvSpPr>
              <p:cNvPr id="8" name="TextBox 7">
                <a:extLst>
                  <a:ext uri="{FF2B5EF4-FFF2-40B4-BE49-F238E27FC236}">
                    <a16:creationId xmlns:a16="http://schemas.microsoft.com/office/drawing/2014/main" id="{1D02AF13-0F95-D3B9-CC74-2021476DC7AF}"/>
                  </a:ext>
                </a:extLst>
              </p:cNvPr>
              <p:cNvSpPr txBox="1">
                <a:spLocks noRot="1" noChangeAspect="1" noMove="1" noResize="1" noEditPoints="1" noAdjustHandles="1" noChangeArrowheads="1" noChangeShapeType="1" noTextEdit="1"/>
              </p:cNvSpPr>
              <p:nvPr/>
            </p:nvSpPr>
            <p:spPr>
              <a:xfrm>
                <a:off x="710943" y="2959066"/>
                <a:ext cx="9372624" cy="646331"/>
              </a:xfrm>
              <a:prstGeom prst="rect">
                <a:avLst/>
              </a:prstGeom>
              <a:blipFill>
                <a:blip r:embed="rId4"/>
                <a:stretch>
                  <a:fillRect l="-586"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690264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Contextual</a:t>
            </a:r>
            <a:r>
              <a:rPr lang="en-US" sz="3600" dirty="0"/>
              <a:t> </a:t>
            </a:r>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41</a:t>
            </a:fld>
            <a:endParaRPr lang="en-US"/>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AF4DA6A-E10A-8627-F075-D98AB86F66FB}"/>
                  </a:ext>
                </a:extLst>
              </p:cNvPr>
              <p:cNvSpPr txBox="1"/>
              <p:nvPr/>
            </p:nvSpPr>
            <p:spPr>
              <a:xfrm>
                <a:off x="710943" y="1413975"/>
                <a:ext cx="6209973" cy="1200329"/>
              </a:xfrm>
              <a:prstGeom prst="rect">
                <a:avLst/>
              </a:prstGeom>
              <a:noFill/>
            </p:spPr>
            <p:txBody>
              <a:bodyPr wrap="square" rtlCol="0">
                <a:spAutoFit/>
              </a:bodyPr>
              <a:lstStyle/>
              <a:p>
                <a:r>
                  <a:rPr lang="en-US" kern="1200" dirty="0">
                    <a:latin typeface="+mn-lt"/>
                    <a:ea typeface="+mn-ea"/>
                    <a:cs typeface="+mn-cs"/>
                  </a:rPr>
                  <a:t>At each round </a:t>
                </a:r>
                <a14:m>
                  <m:oMath xmlns:m="http://schemas.openxmlformats.org/officeDocument/2006/math">
                    <m:r>
                      <a:rPr lang="en-US" b="0" i="1" kern="1200" smtClean="0">
                        <a:latin typeface="Cambria Math" panose="02040503050406030204" pitchFamily="18" charset="0"/>
                        <a:ea typeface="+mn-ea"/>
                        <a:cs typeface="+mn-cs"/>
                      </a:rPr>
                      <m:t>𝑡</m:t>
                    </m:r>
                    <m:r>
                      <a:rPr lang="en-US" b="0" i="1" kern="1200" smtClean="0">
                        <a:latin typeface="Cambria Math" panose="02040503050406030204" pitchFamily="18" charset="0"/>
                        <a:ea typeface="+mn-ea"/>
                        <a:cs typeface="+mn-cs"/>
                      </a:rPr>
                      <m:t>=1, 2, ……</m:t>
                    </m:r>
                    <m:r>
                      <a:rPr lang="en-US" b="0" i="1" kern="1200" smtClean="0">
                        <a:latin typeface="Cambria Math" panose="02040503050406030204" pitchFamily="18" charset="0"/>
                        <a:ea typeface="+mn-ea"/>
                        <a:cs typeface="+mn-cs"/>
                      </a:rPr>
                      <m:t>𝑇</m:t>
                    </m:r>
                  </m:oMath>
                </a14:m>
                <a:r>
                  <a:rPr lang="en-US" kern="1200" dirty="0">
                    <a:latin typeface="+mn-lt"/>
                    <a:ea typeface="+mn-ea"/>
                    <a:cs typeface="+mn-cs"/>
                  </a:rPr>
                  <a:t>:</a:t>
                </a:r>
              </a:p>
              <a:p>
                <a:pPr marL="800100" lvl="1" indent="-342900">
                  <a:buFont typeface="+mj-lt"/>
                  <a:buAutoNum type="arabicPeriod"/>
                </a:pPr>
                <a:r>
                  <a:rPr lang="en-US" dirty="0"/>
                  <a:t>Environment reveals a context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a14:m>
                <a:endParaRPr lang="en-US" b="0" dirty="0">
                  <a:ea typeface="Cambria Math" panose="02040503050406030204" pitchFamily="18" charset="0"/>
                </a:endParaRPr>
              </a:p>
              <a:p>
                <a:pPr marL="800100" lvl="1" indent="-342900">
                  <a:buFont typeface="+mj-lt"/>
                  <a:buAutoNum type="arabicPeriod"/>
                </a:pPr>
                <a:r>
                  <a:rPr lang="en-US" dirty="0">
                    <a:ea typeface="Cambria Math" panose="02040503050406030204" pitchFamily="18" charset="0"/>
                  </a:rPr>
                  <a:t>Agent chooses an action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endParaRPr lang="en-US" b="0" dirty="0">
                  <a:ea typeface="Cambria Math" panose="02040503050406030204" pitchFamily="18" charset="0"/>
                </a:endParaRPr>
              </a:p>
              <a:p>
                <a:pPr marL="800100" lvl="1" indent="-342900">
                  <a:buFont typeface="+mj-lt"/>
                  <a:buAutoNum type="arabicPeriod"/>
                </a:pPr>
                <a:r>
                  <a:rPr lang="en-US" dirty="0">
                    <a:ea typeface="Cambria Math" panose="02040503050406030204" pitchFamily="18" charset="0"/>
                  </a:rPr>
                  <a:t>Environment reveals an award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oMath>
                </a14:m>
                <a:endParaRPr lang="en-US" b="0" dirty="0">
                  <a:ea typeface="Cambria Math" panose="02040503050406030204" pitchFamily="18" charset="0"/>
                </a:endParaRPr>
              </a:p>
            </p:txBody>
          </p:sp>
        </mc:Choice>
        <mc:Fallback>
          <p:sp>
            <p:nvSpPr>
              <p:cNvPr id="11" name="TextBox 10">
                <a:extLst>
                  <a:ext uri="{FF2B5EF4-FFF2-40B4-BE49-F238E27FC236}">
                    <a16:creationId xmlns:a16="http://schemas.microsoft.com/office/drawing/2014/main" id="{EAF4DA6A-E10A-8627-F075-D98AB86F66FB}"/>
                  </a:ext>
                </a:extLst>
              </p:cNvPr>
              <p:cNvSpPr txBox="1">
                <a:spLocks noRot="1" noChangeAspect="1" noMove="1" noResize="1" noEditPoints="1" noAdjustHandles="1" noChangeArrowheads="1" noChangeShapeType="1" noTextEdit="1"/>
              </p:cNvSpPr>
              <p:nvPr/>
            </p:nvSpPr>
            <p:spPr>
              <a:xfrm>
                <a:off x="710943" y="1413975"/>
                <a:ext cx="6209973" cy="1200329"/>
              </a:xfrm>
              <a:prstGeom prst="rect">
                <a:avLst/>
              </a:prstGeom>
              <a:blipFill>
                <a:blip r:embed="rId3"/>
                <a:stretch>
                  <a:fillRect l="-884" t="-3046" b="-7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D02AF13-0F95-D3B9-CC74-2021476DC7AF}"/>
                  </a:ext>
                </a:extLst>
              </p:cNvPr>
              <p:cNvSpPr txBox="1"/>
              <p:nvPr/>
            </p:nvSpPr>
            <p:spPr>
              <a:xfrm>
                <a:off x="710943" y="2959066"/>
                <a:ext cx="9372624" cy="646331"/>
              </a:xfrm>
              <a:prstGeom prst="rect">
                <a:avLst/>
              </a:prstGeom>
              <a:noFill/>
            </p:spPr>
            <p:txBody>
              <a:bodyPr wrap="square" rtlCol="0">
                <a:spAutoFit/>
              </a:bodyPr>
              <a:lstStyle/>
              <a:p>
                <a:r>
                  <a:rPr lang="en-US" kern="1200" dirty="0">
                    <a:latin typeface="+mn-lt"/>
                    <a:ea typeface="+mn-ea"/>
                    <a:cs typeface="+mn-cs"/>
                  </a:rPr>
                  <a:t>We assume there is an unknown joint distribution over contexts and rewards for all actions, </a:t>
                </a:r>
                <a14:m>
                  <m:oMath xmlns:m="http://schemas.openxmlformats.org/officeDocument/2006/math">
                    <m:sSub>
                      <m:sSubPr>
                        <m:ctrlPr>
                          <a:rPr lang="en-US" b="0" i="1" kern="1200" smtClean="0">
                            <a:latin typeface="Cambria Math" panose="02040503050406030204" pitchFamily="18" charset="0"/>
                            <a:ea typeface="+mn-ea"/>
                            <a:cs typeface="+mn-cs"/>
                          </a:rPr>
                        </m:ctrlPr>
                      </m:sSubPr>
                      <m:e>
                        <m:r>
                          <a:rPr lang="en-US" b="0" i="1" kern="1200" smtClean="0">
                            <a:latin typeface="Cambria Math" panose="02040503050406030204" pitchFamily="18" charset="0"/>
                            <a:ea typeface="+mn-ea"/>
                            <a:cs typeface="+mn-cs"/>
                          </a:rPr>
                          <m:t>𝐷</m:t>
                        </m:r>
                      </m:e>
                      <m:sub>
                        <m:r>
                          <a:rPr lang="en-US" b="0" i="1" kern="1200" smtClean="0">
                            <a:latin typeface="Cambria Math" panose="02040503050406030204" pitchFamily="18" charset="0"/>
                            <a:ea typeface="+mn-ea"/>
                            <a:cs typeface="+mn-cs"/>
                          </a:rPr>
                          <m:t>𝑡</m:t>
                        </m:r>
                      </m:sub>
                    </m:sSub>
                  </m:oMath>
                </a14:m>
                <a:r>
                  <a:rPr lang="en-US" kern="1200" dirty="0">
                    <a:latin typeface="+mn-lt"/>
                    <a:ea typeface="+mn-ea"/>
                    <a:cs typeface="+mn-cs"/>
                  </a:rPr>
                  <a:t> (marginal distribution over contexts and conditional distribution over rewards given a context) </a:t>
                </a:r>
                <a:endParaRPr lang="en-US" b="0" dirty="0">
                  <a:ea typeface="Cambria Math" panose="02040503050406030204" pitchFamily="18" charset="0"/>
                </a:endParaRPr>
              </a:p>
            </p:txBody>
          </p:sp>
        </mc:Choice>
        <mc:Fallback>
          <p:sp>
            <p:nvSpPr>
              <p:cNvPr id="8" name="TextBox 7">
                <a:extLst>
                  <a:ext uri="{FF2B5EF4-FFF2-40B4-BE49-F238E27FC236}">
                    <a16:creationId xmlns:a16="http://schemas.microsoft.com/office/drawing/2014/main" id="{1D02AF13-0F95-D3B9-CC74-2021476DC7AF}"/>
                  </a:ext>
                </a:extLst>
              </p:cNvPr>
              <p:cNvSpPr txBox="1">
                <a:spLocks noRot="1" noChangeAspect="1" noMove="1" noResize="1" noEditPoints="1" noAdjustHandles="1" noChangeArrowheads="1" noChangeShapeType="1" noTextEdit="1"/>
              </p:cNvSpPr>
              <p:nvPr/>
            </p:nvSpPr>
            <p:spPr>
              <a:xfrm>
                <a:off x="710943" y="2959066"/>
                <a:ext cx="9372624" cy="646331"/>
              </a:xfrm>
              <a:prstGeom prst="rect">
                <a:avLst/>
              </a:prstGeom>
              <a:blipFill>
                <a:blip r:embed="rId4"/>
                <a:stretch>
                  <a:fillRect l="-586" t="-4717"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797B2DC-E263-2F1C-C2EA-48C06409AA09}"/>
                  </a:ext>
                </a:extLst>
              </p:cNvPr>
              <p:cNvSpPr txBox="1"/>
              <p:nvPr/>
            </p:nvSpPr>
            <p:spPr>
              <a:xfrm>
                <a:off x="710943" y="3857826"/>
                <a:ext cx="9372624" cy="1477328"/>
              </a:xfrm>
              <a:prstGeom prst="rect">
                <a:avLst/>
              </a:prstGeom>
              <a:noFill/>
            </p:spPr>
            <p:txBody>
              <a:bodyPr wrap="square" rtlCol="0">
                <a:spAutoFit/>
              </a:bodyPr>
              <a:lstStyle/>
              <a:p>
                <a:r>
                  <a:rPr lang="en-US" b="0" dirty="0">
                    <a:ea typeface="Cambria Math" panose="02040503050406030204" pitchFamily="18" charset="0"/>
                  </a:rPr>
                  <a:t>Choose</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b="0" dirty="0"/>
              </a:p>
              <a:p>
                <a:r>
                  <a:rPr lang="en-US" dirty="0"/>
                  <a:t>Agent is equipped with a set of policies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Π</m:t>
                    </m:r>
                    <m:r>
                      <a:rPr lang="el-GR"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e>
                    </m:d>
                    <m:r>
                      <a:rPr lang="en-US" b="0" i="0"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r>
                  <a:rPr lang="en-US" dirty="0">
                    <a:ea typeface="Cambria Math" panose="02040503050406030204" pitchFamily="18" charset="0"/>
                  </a:rPr>
                  <a:t>	 find a policy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i="1" smtClean="0">
                        <a:latin typeface="Cambria Math" panose="02040503050406030204" pitchFamily="18" charset="0"/>
                        <a:ea typeface="Cambria Math" panose="02040503050406030204" pitchFamily="18" charset="0"/>
                      </a:rPr>
                      <m:t>∈</m:t>
                    </m:r>
                    <m:r>
                      <m:rPr>
                        <m:sty m:val="p"/>
                      </m:rPr>
                      <a:rPr lang="el-GR" i="1" smtClean="0">
                        <a:latin typeface="Cambria Math" panose="02040503050406030204" pitchFamily="18" charset="0"/>
                        <a:ea typeface="Cambria Math" panose="02040503050406030204" pitchFamily="18" charset="0"/>
                      </a:rPr>
                      <m:t>Π</m:t>
                    </m:r>
                  </m:oMath>
                </a14:m>
                <a:r>
                  <a:rPr lang="en-US" b="0" dirty="0"/>
                  <a:t> to attain largest reward</a:t>
                </a:r>
              </a:p>
              <a:p>
                <a:endParaRPr lang="en-US" b="0" dirty="0"/>
              </a:p>
              <a:p>
                <a:r>
                  <a:rPr lang="en-US" b="0" dirty="0">
                    <a:ea typeface="Cambria Math" panose="02040503050406030204" pitchFamily="18" charset="0"/>
                  </a:rPr>
                  <a:t> </a:t>
                </a:r>
              </a:p>
            </p:txBody>
          </p:sp>
        </mc:Choice>
        <mc:Fallback>
          <p:sp>
            <p:nvSpPr>
              <p:cNvPr id="3" name="TextBox 2">
                <a:extLst>
                  <a:ext uri="{FF2B5EF4-FFF2-40B4-BE49-F238E27FC236}">
                    <a16:creationId xmlns:a16="http://schemas.microsoft.com/office/drawing/2014/main" id="{C797B2DC-E263-2F1C-C2EA-48C06409AA09}"/>
                  </a:ext>
                </a:extLst>
              </p:cNvPr>
              <p:cNvSpPr txBox="1">
                <a:spLocks noRot="1" noChangeAspect="1" noMove="1" noResize="1" noEditPoints="1" noAdjustHandles="1" noChangeArrowheads="1" noChangeShapeType="1" noTextEdit="1"/>
              </p:cNvSpPr>
              <p:nvPr/>
            </p:nvSpPr>
            <p:spPr>
              <a:xfrm>
                <a:off x="710943" y="3857826"/>
                <a:ext cx="9372624" cy="1477328"/>
              </a:xfrm>
              <a:prstGeom prst="rect">
                <a:avLst/>
              </a:prstGeom>
              <a:blipFill>
                <a:blip r:embed="rId5"/>
                <a:stretch>
                  <a:fillRect l="-586" t="-2479"/>
                </a:stretch>
              </a:blipFill>
            </p:spPr>
            <p:txBody>
              <a:bodyPr/>
              <a:lstStyle/>
              <a:p>
                <a:r>
                  <a:rPr lang="en-US">
                    <a:noFill/>
                  </a:rPr>
                  <a:t> </a:t>
                </a:r>
              </a:p>
            </p:txBody>
          </p:sp>
        </mc:Fallback>
      </mc:AlternateContent>
    </p:spTree>
    <p:extLst>
      <p:ext uri="{BB962C8B-B14F-4D97-AF65-F5344CB8AC3E}">
        <p14:creationId xmlns:p14="http://schemas.microsoft.com/office/powerpoint/2010/main" val="4247750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04CA-A8A5-BADF-9557-184D6A7B8BA1}"/>
              </a:ext>
            </a:extLst>
          </p:cNvPr>
          <p:cNvSpPr>
            <a:spLocks noGrp="1"/>
          </p:cNvSpPr>
          <p:nvPr>
            <p:ph type="title"/>
          </p:nvPr>
        </p:nvSpPr>
        <p:spPr>
          <a:xfrm>
            <a:off x="645253" y="136525"/>
            <a:ext cx="10515599" cy="932688"/>
          </a:xfrm>
        </p:spPr>
        <p:txBody>
          <a:bodyPr vert="horz" lIns="91440" tIns="45720" rIns="91440" bIns="45720" rtlCol="0" anchor="b">
            <a:normAutofit/>
          </a:bodyPr>
          <a:lstStyle/>
          <a:p>
            <a:r>
              <a:rPr lang="en-US" sz="3600" kern="1200" dirty="0">
                <a:solidFill>
                  <a:schemeClr val="tx1"/>
                </a:solidFill>
                <a:latin typeface="+mj-lt"/>
                <a:ea typeface="+mj-ea"/>
                <a:cs typeface="+mj-cs"/>
              </a:rPr>
              <a:t>Contextual</a:t>
            </a:r>
            <a:r>
              <a:rPr lang="en-US" sz="3600" dirty="0"/>
              <a:t> </a:t>
            </a:r>
            <a:r>
              <a:rPr lang="en-US" sz="3600" kern="1200" dirty="0">
                <a:solidFill>
                  <a:schemeClr val="tx1"/>
                </a:solidFill>
                <a:latin typeface="+mj-lt"/>
                <a:ea typeface="+mj-ea"/>
                <a:cs typeface="+mj-cs"/>
              </a:rPr>
              <a:t>Bandit Algorithms</a:t>
            </a:r>
          </a:p>
        </p:txBody>
      </p:sp>
      <p:sp>
        <p:nvSpPr>
          <p:cNvPr id="6" name="Slide Number Placeholder 5">
            <a:extLst>
              <a:ext uri="{FF2B5EF4-FFF2-40B4-BE49-F238E27FC236}">
                <a16:creationId xmlns:a16="http://schemas.microsoft.com/office/drawing/2014/main" id="{758484FE-192F-1022-EEDA-5E89CAA067E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42</a:t>
            </a:fld>
            <a:endParaRPr lang="en-US"/>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AF4DA6A-E10A-8627-F075-D98AB86F66FB}"/>
                  </a:ext>
                </a:extLst>
              </p:cNvPr>
              <p:cNvSpPr txBox="1"/>
              <p:nvPr/>
            </p:nvSpPr>
            <p:spPr>
              <a:xfrm>
                <a:off x="710943" y="1413975"/>
                <a:ext cx="6209973" cy="1200329"/>
              </a:xfrm>
              <a:prstGeom prst="rect">
                <a:avLst/>
              </a:prstGeom>
              <a:noFill/>
            </p:spPr>
            <p:txBody>
              <a:bodyPr wrap="square" rtlCol="0">
                <a:spAutoFit/>
              </a:bodyPr>
              <a:lstStyle/>
              <a:p>
                <a:r>
                  <a:rPr lang="en-US" kern="1200" dirty="0">
                    <a:latin typeface="+mn-lt"/>
                    <a:ea typeface="+mn-ea"/>
                    <a:cs typeface="+mn-cs"/>
                  </a:rPr>
                  <a:t>At each round </a:t>
                </a:r>
                <a14:m>
                  <m:oMath xmlns:m="http://schemas.openxmlformats.org/officeDocument/2006/math">
                    <m:r>
                      <a:rPr lang="en-US" b="0" i="1" kern="1200" smtClean="0">
                        <a:latin typeface="Cambria Math" panose="02040503050406030204" pitchFamily="18" charset="0"/>
                        <a:ea typeface="+mn-ea"/>
                        <a:cs typeface="+mn-cs"/>
                      </a:rPr>
                      <m:t>𝑡</m:t>
                    </m:r>
                    <m:r>
                      <a:rPr lang="en-US" b="0" i="1" kern="1200" smtClean="0">
                        <a:latin typeface="Cambria Math" panose="02040503050406030204" pitchFamily="18" charset="0"/>
                        <a:ea typeface="+mn-ea"/>
                        <a:cs typeface="+mn-cs"/>
                      </a:rPr>
                      <m:t>=1, 2, ……</m:t>
                    </m:r>
                    <m:r>
                      <a:rPr lang="en-US" b="0" i="1" kern="1200" smtClean="0">
                        <a:latin typeface="Cambria Math" panose="02040503050406030204" pitchFamily="18" charset="0"/>
                        <a:ea typeface="+mn-ea"/>
                        <a:cs typeface="+mn-cs"/>
                      </a:rPr>
                      <m:t>𝑇</m:t>
                    </m:r>
                  </m:oMath>
                </a14:m>
                <a:r>
                  <a:rPr lang="en-US" kern="1200" dirty="0">
                    <a:latin typeface="+mn-lt"/>
                    <a:ea typeface="+mn-ea"/>
                    <a:cs typeface="+mn-cs"/>
                  </a:rPr>
                  <a:t>:</a:t>
                </a:r>
              </a:p>
              <a:p>
                <a:pPr marL="800100" lvl="1" indent="-342900">
                  <a:buFont typeface="+mj-lt"/>
                  <a:buAutoNum type="arabicPeriod"/>
                </a:pPr>
                <a:r>
                  <a:rPr lang="en-US" dirty="0"/>
                  <a:t>Environment reveals a context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oMath>
                </a14:m>
                <a:endParaRPr lang="en-US" b="0" dirty="0">
                  <a:ea typeface="Cambria Math" panose="02040503050406030204" pitchFamily="18" charset="0"/>
                </a:endParaRPr>
              </a:p>
              <a:p>
                <a:pPr marL="800100" lvl="1" indent="-342900">
                  <a:buFont typeface="+mj-lt"/>
                  <a:buAutoNum type="arabicPeriod"/>
                </a:pPr>
                <a:r>
                  <a:rPr lang="en-US" dirty="0">
                    <a:ea typeface="Cambria Math" panose="02040503050406030204" pitchFamily="18" charset="0"/>
                  </a:rPr>
                  <a:t>Agent chooses an action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oMath>
                </a14:m>
                <a:endParaRPr lang="en-US" b="0" dirty="0">
                  <a:ea typeface="Cambria Math" panose="02040503050406030204" pitchFamily="18" charset="0"/>
                </a:endParaRPr>
              </a:p>
              <a:p>
                <a:pPr marL="800100" lvl="1" indent="-342900">
                  <a:buFont typeface="+mj-lt"/>
                  <a:buAutoNum type="arabicPeriod"/>
                </a:pPr>
                <a:r>
                  <a:rPr lang="en-US" dirty="0">
                    <a:ea typeface="Cambria Math" panose="02040503050406030204" pitchFamily="18" charset="0"/>
                  </a:rPr>
                  <a:t>Environment reveals an award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0,1</m:t>
                        </m:r>
                      </m:e>
                    </m:d>
                  </m:oMath>
                </a14:m>
                <a:endParaRPr lang="en-US" b="0" dirty="0">
                  <a:ea typeface="Cambria Math" panose="02040503050406030204" pitchFamily="18" charset="0"/>
                </a:endParaRPr>
              </a:p>
            </p:txBody>
          </p:sp>
        </mc:Choice>
        <mc:Fallback>
          <p:sp>
            <p:nvSpPr>
              <p:cNvPr id="11" name="TextBox 10">
                <a:extLst>
                  <a:ext uri="{FF2B5EF4-FFF2-40B4-BE49-F238E27FC236}">
                    <a16:creationId xmlns:a16="http://schemas.microsoft.com/office/drawing/2014/main" id="{EAF4DA6A-E10A-8627-F075-D98AB86F66FB}"/>
                  </a:ext>
                </a:extLst>
              </p:cNvPr>
              <p:cNvSpPr txBox="1">
                <a:spLocks noRot="1" noChangeAspect="1" noMove="1" noResize="1" noEditPoints="1" noAdjustHandles="1" noChangeArrowheads="1" noChangeShapeType="1" noTextEdit="1"/>
              </p:cNvSpPr>
              <p:nvPr/>
            </p:nvSpPr>
            <p:spPr>
              <a:xfrm>
                <a:off x="710943" y="1413975"/>
                <a:ext cx="6209973" cy="1200329"/>
              </a:xfrm>
              <a:prstGeom prst="rect">
                <a:avLst/>
              </a:prstGeom>
              <a:blipFill>
                <a:blip r:embed="rId3"/>
                <a:stretch>
                  <a:fillRect l="-884" t="-3046" b="-71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D02AF13-0F95-D3B9-CC74-2021476DC7AF}"/>
                  </a:ext>
                </a:extLst>
              </p:cNvPr>
              <p:cNvSpPr txBox="1"/>
              <p:nvPr/>
            </p:nvSpPr>
            <p:spPr>
              <a:xfrm>
                <a:off x="710943" y="2959066"/>
                <a:ext cx="9372624" cy="646331"/>
              </a:xfrm>
              <a:prstGeom prst="rect">
                <a:avLst/>
              </a:prstGeom>
              <a:noFill/>
            </p:spPr>
            <p:txBody>
              <a:bodyPr wrap="square" rtlCol="0">
                <a:spAutoFit/>
              </a:bodyPr>
              <a:lstStyle/>
              <a:p>
                <a:r>
                  <a:rPr lang="en-US" kern="1200" dirty="0">
                    <a:latin typeface="+mn-lt"/>
                    <a:ea typeface="+mn-ea"/>
                    <a:cs typeface="+mn-cs"/>
                  </a:rPr>
                  <a:t>We assume there is an unknown joint distribution over contexts and rewards for all actions, </a:t>
                </a:r>
                <a14:m>
                  <m:oMath xmlns:m="http://schemas.openxmlformats.org/officeDocument/2006/math">
                    <m:sSub>
                      <m:sSubPr>
                        <m:ctrlPr>
                          <a:rPr lang="en-US" b="0" i="1" kern="1200" smtClean="0">
                            <a:latin typeface="Cambria Math" panose="02040503050406030204" pitchFamily="18" charset="0"/>
                            <a:ea typeface="+mn-ea"/>
                            <a:cs typeface="+mn-cs"/>
                          </a:rPr>
                        </m:ctrlPr>
                      </m:sSubPr>
                      <m:e>
                        <m:r>
                          <a:rPr lang="en-US" b="0" i="1" kern="1200" smtClean="0">
                            <a:latin typeface="Cambria Math" panose="02040503050406030204" pitchFamily="18" charset="0"/>
                            <a:ea typeface="+mn-ea"/>
                            <a:cs typeface="+mn-cs"/>
                          </a:rPr>
                          <m:t>𝐷</m:t>
                        </m:r>
                      </m:e>
                      <m:sub>
                        <m:r>
                          <a:rPr lang="en-US" b="0" i="1" kern="1200" smtClean="0">
                            <a:latin typeface="Cambria Math" panose="02040503050406030204" pitchFamily="18" charset="0"/>
                            <a:ea typeface="+mn-ea"/>
                            <a:cs typeface="+mn-cs"/>
                          </a:rPr>
                          <m:t>𝑡</m:t>
                        </m:r>
                      </m:sub>
                    </m:sSub>
                  </m:oMath>
                </a14:m>
                <a:r>
                  <a:rPr lang="en-US" kern="1200" dirty="0">
                    <a:latin typeface="+mn-lt"/>
                    <a:ea typeface="+mn-ea"/>
                    <a:cs typeface="+mn-cs"/>
                  </a:rPr>
                  <a:t> (marginal distribution over contexts and conditional distribution over rewards given a context) </a:t>
                </a:r>
                <a:endParaRPr lang="en-US" b="0" dirty="0">
                  <a:ea typeface="Cambria Math" panose="02040503050406030204" pitchFamily="18" charset="0"/>
                </a:endParaRPr>
              </a:p>
            </p:txBody>
          </p:sp>
        </mc:Choice>
        <mc:Fallback>
          <p:sp>
            <p:nvSpPr>
              <p:cNvPr id="8" name="TextBox 7">
                <a:extLst>
                  <a:ext uri="{FF2B5EF4-FFF2-40B4-BE49-F238E27FC236}">
                    <a16:creationId xmlns:a16="http://schemas.microsoft.com/office/drawing/2014/main" id="{1D02AF13-0F95-D3B9-CC74-2021476DC7AF}"/>
                  </a:ext>
                </a:extLst>
              </p:cNvPr>
              <p:cNvSpPr txBox="1">
                <a:spLocks noRot="1" noChangeAspect="1" noMove="1" noResize="1" noEditPoints="1" noAdjustHandles="1" noChangeArrowheads="1" noChangeShapeType="1" noTextEdit="1"/>
              </p:cNvSpPr>
              <p:nvPr/>
            </p:nvSpPr>
            <p:spPr>
              <a:xfrm>
                <a:off x="710943" y="2959066"/>
                <a:ext cx="9372624" cy="646331"/>
              </a:xfrm>
              <a:prstGeom prst="rect">
                <a:avLst/>
              </a:prstGeom>
              <a:blipFill>
                <a:blip r:embed="rId4"/>
                <a:stretch>
                  <a:fillRect l="-586" t="-4717" b="-1415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797B2DC-E263-2F1C-C2EA-48C06409AA09}"/>
                  </a:ext>
                </a:extLst>
              </p:cNvPr>
              <p:cNvSpPr txBox="1"/>
              <p:nvPr/>
            </p:nvSpPr>
            <p:spPr>
              <a:xfrm>
                <a:off x="710943" y="3857826"/>
                <a:ext cx="9372624" cy="923330"/>
              </a:xfrm>
              <a:prstGeom prst="rect">
                <a:avLst/>
              </a:prstGeom>
              <a:noFill/>
            </p:spPr>
            <p:txBody>
              <a:bodyPr wrap="square" rtlCol="0">
                <a:spAutoFit/>
              </a:bodyPr>
              <a:lstStyle/>
              <a:p>
                <a:r>
                  <a:rPr lang="en-US" b="0" dirty="0">
                    <a:ea typeface="Cambria Math" panose="02040503050406030204" pitchFamily="18" charset="0"/>
                  </a:rPr>
                  <a:t>Choose</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b="0" dirty="0"/>
              </a:p>
              <a:p>
                <a:r>
                  <a:rPr lang="en-US" dirty="0"/>
                  <a:t>Agent is equipped with a set of policies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Π</m:t>
                    </m:r>
                    <m:r>
                      <a:rPr lang="el-GR"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e>
                    </m:d>
                    <m:r>
                      <a:rPr lang="en-US" b="0" i="0"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r>
                  <a:rPr lang="en-US" dirty="0">
                    <a:ea typeface="Cambria Math" panose="02040503050406030204" pitchFamily="18" charset="0"/>
                  </a:rPr>
                  <a:t>	 find a policy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i="1" smtClean="0">
                        <a:latin typeface="Cambria Math" panose="02040503050406030204" pitchFamily="18" charset="0"/>
                        <a:ea typeface="Cambria Math" panose="02040503050406030204" pitchFamily="18" charset="0"/>
                      </a:rPr>
                      <m:t>∈</m:t>
                    </m:r>
                    <m:r>
                      <m:rPr>
                        <m:sty m:val="p"/>
                      </m:rPr>
                      <a:rPr lang="el-GR" i="1" smtClean="0">
                        <a:latin typeface="Cambria Math" panose="02040503050406030204" pitchFamily="18" charset="0"/>
                        <a:ea typeface="Cambria Math" panose="02040503050406030204" pitchFamily="18" charset="0"/>
                      </a:rPr>
                      <m:t>Π</m:t>
                    </m:r>
                  </m:oMath>
                </a14:m>
                <a:r>
                  <a:rPr lang="en-US" b="0" dirty="0"/>
                  <a:t> to attain largest reward</a:t>
                </a:r>
              </a:p>
            </p:txBody>
          </p:sp>
        </mc:Choice>
        <mc:Fallback>
          <p:sp>
            <p:nvSpPr>
              <p:cNvPr id="3" name="TextBox 2">
                <a:extLst>
                  <a:ext uri="{FF2B5EF4-FFF2-40B4-BE49-F238E27FC236}">
                    <a16:creationId xmlns:a16="http://schemas.microsoft.com/office/drawing/2014/main" id="{C797B2DC-E263-2F1C-C2EA-48C06409AA09}"/>
                  </a:ext>
                </a:extLst>
              </p:cNvPr>
              <p:cNvSpPr txBox="1">
                <a:spLocks noRot="1" noChangeAspect="1" noMove="1" noResize="1" noEditPoints="1" noAdjustHandles="1" noChangeArrowheads="1" noChangeShapeType="1" noTextEdit="1"/>
              </p:cNvSpPr>
              <p:nvPr/>
            </p:nvSpPr>
            <p:spPr>
              <a:xfrm>
                <a:off x="710943" y="3857826"/>
                <a:ext cx="9372624" cy="923330"/>
              </a:xfrm>
              <a:prstGeom prst="rect">
                <a:avLst/>
              </a:prstGeom>
              <a:blipFill>
                <a:blip r:embed="rId5"/>
                <a:stretch>
                  <a:fillRect l="-586" t="-3974" b="-99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3BD7702-6FBD-2843-3120-AF7464D1C3C8}"/>
                  </a:ext>
                </a:extLst>
              </p:cNvPr>
              <p:cNvSpPr txBox="1"/>
              <p:nvPr/>
            </p:nvSpPr>
            <p:spPr>
              <a:xfrm>
                <a:off x="645253" y="5180591"/>
                <a:ext cx="9372624" cy="1177374"/>
              </a:xfrm>
              <a:prstGeom prst="rect">
                <a:avLst/>
              </a:prstGeom>
              <a:noFill/>
            </p:spPr>
            <p:txBody>
              <a:bodyPr wrap="square" rtlCol="0">
                <a:spAutoFit/>
              </a:bodyPr>
              <a:lstStyle/>
              <a:p>
                <a:r>
                  <a:rPr lang="en-US" b="0" dirty="0"/>
                  <a:t>Average reward for policy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b="0" dirty="0"/>
                  <a:t> </a:t>
                </a:r>
              </a:p>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𝜋</m:t>
                          </m:r>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𝑇</m:t>
                          </m:r>
                        </m:den>
                      </m:f>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𝑇</m:t>
                          </m:r>
                        </m:sup>
                        <m:e>
                          <m:sSub>
                            <m:sSubPr>
                              <m:ctrlPr>
                                <a:rPr lang="en-US"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Ε</m:t>
                              </m:r>
                            </m:e>
                            <m:sub>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𝐷</m:t>
                                  </m:r>
                                </m:e>
                                <m:sub>
                                  <m:r>
                                    <a:rPr lang="en-US" b="0" i="1" smtClean="0">
                                      <a:latin typeface="Cambria Math" panose="02040503050406030204" pitchFamily="18" charset="0"/>
                                      <a:ea typeface="Cambria Math" panose="02040503050406030204" pitchFamily="18" charset="0"/>
                                    </a:rPr>
                                    <m:t>𝑡</m:t>
                                  </m:r>
                                </m:sub>
                              </m:sSub>
                            </m:sub>
                          </m:sSub>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Ε</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𝑡</m:t>
                                  </m:r>
                                </m:sub>
                              </m:sSub>
                            </m:e>
                          </m:d>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𝜋</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e>
                      </m:nary>
                    </m:oMath>
                  </m:oMathPara>
                </a14:m>
                <a:endParaRPr lang="en-US" b="0" dirty="0"/>
              </a:p>
            </p:txBody>
          </p:sp>
        </mc:Choice>
        <mc:Fallback>
          <p:sp>
            <p:nvSpPr>
              <p:cNvPr id="4" name="TextBox 3">
                <a:extLst>
                  <a:ext uri="{FF2B5EF4-FFF2-40B4-BE49-F238E27FC236}">
                    <a16:creationId xmlns:a16="http://schemas.microsoft.com/office/drawing/2014/main" id="{63BD7702-6FBD-2843-3120-AF7464D1C3C8}"/>
                  </a:ext>
                </a:extLst>
              </p:cNvPr>
              <p:cNvSpPr txBox="1">
                <a:spLocks noRot="1" noChangeAspect="1" noMove="1" noResize="1" noEditPoints="1" noAdjustHandles="1" noChangeArrowheads="1" noChangeShapeType="1" noTextEdit="1"/>
              </p:cNvSpPr>
              <p:nvPr/>
            </p:nvSpPr>
            <p:spPr>
              <a:xfrm>
                <a:off x="645253" y="5180591"/>
                <a:ext cx="9372624" cy="1177374"/>
              </a:xfrm>
              <a:prstGeom prst="rect">
                <a:avLst/>
              </a:prstGeom>
              <a:blipFill>
                <a:blip r:embed="rId6"/>
                <a:stretch>
                  <a:fillRect l="-586" t="-3109"/>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8B7EFB9D-215B-1065-519E-C2D61E331E4A}"/>
              </a:ext>
            </a:extLst>
          </p:cNvPr>
          <p:cNvCxnSpPr/>
          <p:nvPr/>
        </p:nvCxnSpPr>
        <p:spPr>
          <a:xfrm flipV="1">
            <a:off x="6096000" y="4974672"/>
            <a:ext cx="2368492" cy="794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02659AD1-B7AC-D8A9-62D9-86F7A3AFA843}"/>
                  </a:ext>
                </a:extLst>
              </p:cNvPr>
              <p:cNvSpPr txBox="1"/>
              <p:nvPr/>
            </p:nvSpPr>
            <p:spPr>
              <a:xfrm>
                <a:off x="8403322" y="4056975"/>
                <a:ext cx="1392573" cy="2031325"/>
              </a:xfrm>
              <a:prstGeom prst="rect">
                <a:avLst/>
              </a:prstGeom>
              <a:noFill/>
            </p:spPr>
            <p:txBody>
              <a:bodyPr wrap="square" rtlCol="0">
                <a:spAutoFit/>
              </a:bodyPr>
              <a:lstStyle/>
              <a:p>
                <a:r>
                  <a:rPr lang="en-US" dirty="0"/>
                  <a:t>Expectation of reward given a specific context </a:t>
                </a:r>
                <a14:m>
                  <m:oMath xmlns:m="http://schemas.openxmlformats.org/officeDocument/2006/math">
                    <m:r>
                      <a:rPr lang="en-US" b="0" i="1" smtClean="0">
                        <a:latin typeface="Cambria Math" panose="02040503050406030204" pitchFamily="18" charset="0"/>
                      </a:rPr>
                      <m:t>𝑥</m:t>
                    </m:r>
                  </m:oMath>
                </a14:m>
                <a:r>
                  <a:rPr lang="en-US" dirty="0"/>
                  <a:t> and policy </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oMath>
                </a14:m>
                <a:endParaRPr lang="en-US" dirty="0"/>
              </a:p>
            </p:txBody>
          </p:sp>
        </mc:Choice>
        <mc:Fallback>
          <p:sp>
            <p:nvSpPr>
              <p:cNvPr id="10" name="TextBox 9">
                <a:extLst>
                  <a:ext uri="{FF2B5EF4-FFF2-40B4-BE49-F238E27FC236}">
                    <a16:creationId xmlns:a16="http://schemas.microsoft.com/office/drawing/2014/main" id="{02659AD1-B7AC-D8A9-62D9-86F7A3AFA843}"/>
                  </a:ext>
                </a:extLst>
              </p:cNvPr>
              <p:cNvSpPr txBox="1">
                <a:spLocks noRot="1" noChangeAspect="1" noMove="1" noResize="1" noEditPoints="1" noAdjustHandles="1" noChangeArrowheads="1" noChangeShapeType="1" noTextEdit="1"/>
              </p:cNvSpPr>
              <p:nvPr/>
            </p:nvSpPr>
            <p:spPr>
              <a:xfrm>
                <a:off x="8403322" y="4056975"/>
                <a:ext cx="1392573" cy="2031325"/>
              </a:xfrm>
              <a:prstGeom prst="rect">
                <a:avLst/>
              </a:prstGeom>
              <a:blipFill>
                <a:blip r:embed="rId7"/>
                <a:stretch>
                  <a:fillRect l="-3493" t="-1802" b="-1502"/>
                </a:stretch>
              </a:blipFill>
            </p:spPr>
            <p:txBody>
              <a:bodyPr/>
              <a:lstStyle/>
              <a:p>
                <a:r>
                  <a:rPr lang="en-US">
                    <a:noFill/>
                  </a:rPr>
                  <a:t> </a:t>
                </a:r>
              </a:p>
            </p:txBody>
          </p:sp>
        </mc:Fallback>
      </mc:AlternateContent>
    </p:spTree>
    <p:extLst>
      <p:ext uri="{BB962C8B-B14F-4D97-AF65-F5344CB8AC3E}">
        <p14:creationId xmlns:p14="http://schemas.microsoft.com/office/powerpoint/2010/main" val="2152545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65B-B534-731E-A91F-4035E02AEA99}"/>
              </a:ext>
            </a:extLst>
          </p:cNvPr>
          <p:cNvSpPr>
            <a:spLocks noGrp="1"/>
          </p:cNvSpPr>
          <p:nvPr>
            <p:ph type="title"/>
          </p:nvPr>
        </p:nvSpPr>
        <p:spPr>
          <a:xfrm>
            <a:off x="789320" y="822972"/>
            <a:ext cx="10515600" cy="767648"/>
          </a:xfrm>
        </p:spPr>
        <p:txBody>
          <a:bodyPr>
            <a:noAutofit/>
          </a:bodyPr>
          <a:lstStyle/>
          <a:p>
            <a:r>
              <a:rPr lang="en-US" sz="3600" dirty="0">
                <a:cs typeface="Segoe UI" panose="020B0502040204020203" pitchFamily="34" charset="0"/>
              </a:rPr>
              <a:t>Contextual Bandits: E-commerce - </a:t>
            </a:r>
            <a:r>
              <a:rPr lang="en-US" sz="3600" dirty="0">
                <a:solidFill>
                  <a:schemeClr val="accent1"/>
                </a:solidFill>
                <a:cs typeface="Segoe UI" panose="020B0502040204020203" pitchFamily="34" charset="0"/>
              </a:rPr>
              <a:t>Why not collaborative filtering or A/B Testing?</a:t>
            </a:r>
            <a:endParaRPr lang="en-US" sz="3600" dirty="0">
              <a:cs typeface="Segoe UI" panose="020B0502040204020203" pitchFamily="34" charset="0"/>
            </a:endParaRPr>
          </a:p>
        </p:txBody>
      </p:sp>
      <p:sp>
        <p:nvSpPr>
          <p:cNvPr id="3" name="Text Placeholder 2">
            <a:extLst>
              <a:ext uri="{FF2B5EF4-FFF2-40B4-BE49-F238E27FC236}">
                <a16:creationId xmlns:a16="http://schemas.microsoft.com/office/drawing/2014/main" id="{768955B8-47C1-D0D7-74D9-ABA070E38CD1}"/>
              </a:ext>
            </a:extLst>
          </p:cNvPr>
          <p:cNvSpPr>
            <a:spLocks noGrp="1"/>
          </p:cNvSpPr>
          <p:nvPr>
            <p:ph type="body" idx="1"/>
          </p:nvPr>
        </p:nvSpPr>
        <p:spPr>
          <a:xfrm>
            <a:off x="810585" y="1721828"/>
            <a:ext cx="10473070" cy="2455889"/>
          </a:xfrm>
        </p:spPr>
        <p:txBody>
          <a:bodyPr>
            <a:normAutofit/>
          </a:bodyPr>
          <a:lstStyle/>
          <a:p>
            <a:pPr algn="l" rtl="0" fontAlgn="base"/>
            <a:endParaRPr lang="en-US" sz="1800" dirty="0">
              <a:solidFill>
                <a:srgbClr val="000000"/>
              </a:solidFill>
            </a:endParaRPr>
          </a:p>
          <a:p>
            <a:pPr algn="l" rtl="0" fontAlgn="base"/>
            <a:r>
              <a:rPr lang="en-US" sz="1800" b="0" i="0" dirty="0">
                <a:solidFill>
                  <a:srgbClr val="000000"/>
                </a:solidFill>
                <a:effectLst/>
              </a:rPr>
              <a:t>Goal: Improve customer experience and engagement with personalized ranking</a:t>
            </a:r>
          </a:p>
          <a:p>
            <a:pPr algn="l" rtl="0" fontAlgn="base"/>
            <a:r>
              <a:rPr lang="en-US" sz="1800" dirty="0">
                <a:solidFill>
                  <a:srgbClr val="000000"/>
                </a:solidFill>
              </a:rPr>
              <a:t>	</a:t>
            </a:r>
            <a:endParaRPr lang="en-US" sz="1800" dirty="0">
              <a:solidFill>
                <a:schemeClr val="accent1"/>
              </a:solidFill>
            </a:endParaRPr>
          </a:p>
          <a:p>
            <a:pPr algn="l" rtl="0" fontAlgn="base"/>
            <a:r>
              <a:rPr lang="en-US" sz="1800" b="0" i="0" dirty="0">
                <a:solidFill>
                  <a:srgbClr val="000000"/>
                </a:solidFill>
                <a:effectLst/>
              </a:rPr>
              <a:t>Challenges:</a:t>
            </a:r>
          </a:p>
          <a:p>
            <a:pPr marL="914400" lvl="1" indent="-457200" fontAlgn="base">
              <a:buFont typeface="+mj-lt"/>
              <a:buAutoNum type="arabicPeriod"/>
            </a:pPr>
            <a:r>
              <a:rPr lang="en-US" sz="1800" b="0" i="0" dirty="0">
                <a:solidFill>
                  <a:srgbClr val="000000"/>
                </a:solidFill>
                <a:effectLst/>
              </a:rPr>
              <a:t>Non-stationary content pool</a:t>
            </a:r>
          </a:p>
          <a:p>
            <a:pPr marL="914400" lvl="1" indent="-457200" fontAlgn="base">
              <a:buFont typeface="+mj-lt"/>
              <a:buAutoNum type="arabicPeriod"/>
            </a:pPr>
            <a:r>
              <a:rPr lang="en-US" sz="1800" b="0" i="0" dirty="0">
                <a:solidFill>
                  <a:srgbClr val="000000"/>
                </a:solidFill>
                <a:effectLst/>
              </a:rPr>
              <a:t>Change in user preferences over time – how </a:t>
            </a:r>
            <a:r>
              <a:rPr lang="en-US" sz="1800" dirty="0">
                <a:solidFill>
                  <a:srgbClr val="000000"/>
                </a:solidFill>
              </a:rPr>
              <a:t>to adapt?</a:t>
            </a:r>
          </a:p>
          <a:p>
            <a:pPr marL="914400" lvl="1" indent="-457200" fontAlgn="base">
              <a:buFont typeface="+mj-lt"/>
              <a:buAutoNum type="arabicPeriod"/>
            </a:pPr>
            <a:r>
              <a:rPr lang="en-US" sz="1800" dirty="0">
                <a:solidFill>
                  <a:srgbClr val="000000"/>
                </a:solidFill>
              </a:rPr>
              <a:t>Real time updates to replace requirements for delayed A/B testing</a:t>
            </a:r>
            <a:endParaRPr lang="en-US" sz="1800" b="0" i="0" dirty="0">
              <a:solidFill>
                <a:srgbClr val="000000"/>
              </a:solidFill>
              <a:effectLst/>
            </a:endParaRPr>
          </a:p>
        </p:txBody>
      </p:sp>
      <p:sp>
        <p:nvSpPr>
          <p:cNvPr id="6" name="Slide Number Placeholder 5">
            <a:extLst>
              <a:ext uri="{FF2B5EF4-FFF2-40B4-BE49-F238E27FC236}">
                <a16:creationId xmlns:a16="http://schemas.microsoft.com/office/drawing/2014/main" id="{D0713E81-1A51-C3ED-CCC9-024FA10D86A8}"/>
              </a:ext>
            </a:extLst>
          </p:cNvPr>
          <p:cNvSpPr>
            <a:spLocks noGrp="1"/>
          </p:cNvSpPr>
          <p:nvPr>
            <p:ph type="sldNum" sz="quarter" idx="12"/>
          </p:nvPr>
        </p:nvSpPr>
        <p:spPr/>
        <p:txBody>
          <a:bodyPr/>
          <a:lstStyle/>
          <a:p>
            <a:fld id="{B5CEABB6-07DC-46E8-9B57-56EC44A396E5}" type="slidenum">
              <a:rPr lang="en-US" smtClean="0"/>
              <a:pPr/>
              <a:t>43</a:t>
            </a:fld>
            <a:endParaRPr lang="en-US" dirty="0"/>
          </a:p>
        </p:txBody>
      </p:sp>
      <p:pic>
        <p:nvPicPr>
          <p:cNvPr id="4" name="Graphic 3" descr="Tic Tac Toe outline">
            <a:extLst>
              <a:ext uri="{FF2B5EF4-FFF2-40B4-BE49-F238E27FC236}">
                <a16:creationId xmlns:a16="http://schemas.microsoft.com/office/drawing/2014/main" id="{DE70B622-420D-D52B-9520-F655ABD3F2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53400" y="3059085"/>
            <a:ext cx="914400" cy="914400"/>
          </a:xfrm>
          <a:prstGeom prst="rect">
            <a:avLst/>
          </a:prstGeom>
        </p:spPr>
      </p:pic>
    </p:spTree>
    <p:extLst>
      <p:ext uri="{BB962C8B-B14F-4D97-AF65-F5344CB8AC3E}">
        <p14:creationId xmlns:p14="http://schemas.microsoft.com/office/powerpoint/2010/main" val="2790671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C65B-B534-731E-A91F-4035E02AEA99}"/>
              </a:ext>
            </a:extLst>
          </p:cNvPr>
          <p:cNvSpPr>
            <a:spLocks noGrp="1"/>
          </p:cNvSpPr>
          <p:nvPr>
            <p:ph type="title"/>
          </p:nvPr>
        </p:nvSpPr>
        <p:spPr>
          <a:xfrm>
            <a:off x="789320" y="822972"/>
            <a:ext cx="10515600" cy="767648"/>
          </a:xfrm>
        </p:spPr>
        <p:txBody>
          <a:bodyPr>
            <a:noAutofit/>
          </a:bodyPr>
          <a:lstStyle/>
          <a:p>
            <a:r>
              <a:rPr lang="en-US" sz="3600" dirty="0">
                <a:cs typeface="Segoe UI" panose="020B0502040204020203" pitchFamily="34" charset="0"/>
              </a:rPr>
              <a:t>Contextual Bandits: E-commerce - </a:t>
            </a:r>
            <a:r>
              <a:rPr lang="en-US" sz="3600" dirty="0">
                <a:solidFill>
                  <a:schemeClr val="accent1"/>
                </a:solidFill>
                <a:cs typeface="Segoe UI" panose="020B0502040204020203" pitchFamily="34" charset="0"/>
              </a:rPr>
              <a:t>Why not collaborative filtering or A/B Testing?</a:t>
            </a:r>
            <a:endParaRPr lang="en-US" sz="3600" dirty="0">
              <a:cs typeface="Segoe UI" panose="020B0502040204020203" pitchFamily="34" charset="0"/>
            </a:endParaRPr>
          </a:p>
        </p:txBody>
      </p:sp>
      <p:sp>
        <p:nvSpPr>
          <p:cNvPr id="3" name="Text Placeholder 2">
            <a:extLst>
              <a:ext uri="{FF2B5EF4-FFF2-40B4-BE49-F238E27FC236}">
                <a16:creationId xmlns:a16="http://schemas.microsoft.com/office/drawing/2014/main" id="{768955B8-47C1-D0D7-74D9-ABA070E38CD1}"/>
              </a:ext>
            </a:extLst>
          </p:cNvPr>
          <p:cNvSpPr>
            <a:spLocks noGrp="1"/>
          </p:cNvSpPr>
          <p:nvPr>
            <p:ph type="body" idx="1"/>
          </p:nvPr>
        </p:nvSpPr>
        <p:spPr>
          <a:xfrm>
            <a:off x="810585" y="1721828"/>
            <a:ext cx="10473070" cy="4313200"/>
          </a:xfrm>
        </p:spPr>
        <p:txBody>
          <a:bodyPr>
            <a:normAutofit/>
          </a:bodyPr>
          <a:lstStyle/>
          <a:p>
            <a:pPr algn="l" rtl="0" fontAlgn="base"/>
            <a:endParaRPr lang="en-US" sz="1800" dirty="0">
              <a:solidFill>
                <a:srgbClr val="000000"/>
              </a:solidFill>
            </a:endParaRPr>
          </a:p>
          <a:p>
            <a:pPr algn="l" rtl="0" fontAlgn="base"/>
            <a:r>
              <a:rPr lang="en-US" sz="1800" b="0" i="0" dirty="0">
                <a:solidFill>
                  <a:srgbClr val="000000"/>
                </a:solidFill>
                <a:effectLst/>
              </a:rPr>
              <a:t>Goal: Improve customer experience and engagement with personalized ranking</a:t>
            </a:r>
          </a:p>
          <a:p>
            <a:pPr algn="l" rtl="0" fontAlgn="base"/>
            <a:r>
              <a:rPr lang="en-US" sz="1800" dirty="0">
                <a:solidFill>
                  <a:srgbClr val="000000"/>
                </a:solidFill>
              </a:rPr>
              <a:t>	</a:t>
            </a:r>
            <a:endParaRPr lang="en-US" sz="1800" dirty="0">
              <a:solidFill>
                <a:schemeClr val="accent1"/>
              </a:solidFill>
            </a:endParaRPr>
          </a:p>
          <a:p>
            <a:pPr algn="l" rtl="0" fontAlgn="base"/>
            <a:r>
              <a:rPr lang="en-US" sz="1800" b="0" i="0" dirty="0">
                <a:solidFill>
                  <a:srgbClr val="000000"/>
                </a:solidFill>
                <a:effectLst/>
              </a:rPr>
              <a:t>Challenges:</a:t>
            </a:r>
          </a:p>
          <a:p>
            <a:pPr marL="914400" lvl="1" indent="-457200" fontAlgn="base">
              <a:buFont typeface="+mj-lt"/>
              <a:buAutoNum type="arabicPeriod"/>
            </a:pPr>
            <a:r>
              <a:rPr lang="en-US" sz="1800" b="0" i="0" dirty="0">
                <a:solidFill>
                  <a:srgbClr val="000000"/>
                </a:solidFill>
                <a:effectLst/>
              </a:rPr>
              <a:t>Non-stationary content pool</a:t>
            </a:r>
          </a:p>
          <a:p>
            <a:pPr marL="914400" lvl="1" indent="-457200" fontAlgn="base">
              <a:buFont typeface="+mj-lt"/>
              <a:buAutoNum type="arabicPeriod"/>
            </a:pPr>
            <a:r>
              <a:rPr lang="en-US" sz="1800" b="0" i="0" dirty="0">
                <a:solidFill>
                  <a:srgbClr val="000000"/>
                </a:solidFill>
                <a:effectLst/>
              </a:rPr>
              <a:t>Change in user preferences over time – how </a:t>
            </a:r>
            <a:r>
              <a:rPr lang="en-US" sz="1800" dirty="0">
                <a:solidFill>
                  <a:srgbClr val="000000"/>
                </a:solidFill>
              </a:rPr>
              <a:t>to adapt?</a:t>
            </a:r>
          </a:p>
          <a:p>
            <a:pPr marL="914400" lvl="1" indent="-457200" fontAlgn="base">
              <a:buFont typeface="+mj-lt"/>
              <a:buAutoNum type="arabicPeriod"/>
            </a:pPr>
            <a:r>
              <a:rPr lang="en-US" sz="1800" dirty="0">
                <a:solidFill>
                  <a:srgbClr val="000000"/>
                </a:solidFill>
              </a:rPr>
              <a:t>Real time updates to replace requirements for delayed A/B testing</a:t>
            </a:r>
          </a:p>
          <a:p>
            <a:pPr lvl="1" fontAlgn="base"/>
            <a:endParaRPr lang="en-US" sz="1800" dirty="0">
              <a:solidFill>
                <a:srgbClr val="000000"/>
              </a:solidFill>
            </a:endParaRPr>
          </a:p>
          <a:p>
            <a:pPr fontAlgn="base"/>
            <a:r>
              <a:rPr lang="en-US" sz="1800" b="0" i="0" dirty="0">
                <a:solidFill>
                  <a:srgbClr val="000000"/>
                </a:solidFill>
                <a:effectLst/>
              </a:rPr>
              <a:t>Solution:</a:t>
            </a:r>
          </a:p>
          <a:p>
            <a:pPr marL="800100" lvl="1" indent="-342900" fontAlgn="base">
              <a:buFont typeface="Arial" panose="020B0604020202020204" pitchFamily="34" charset="0"/>
              <a:buChar char="•"/>
            </a:pPr>
            <a:r>
              <a:rPr lang="en-US" sz="1800" dirty="0">
                <a:solidFill>
                  <a:srgbClr val="000000"/>
                </a:solidFill>
              </a:rPr>
              <a:t>Optimize the metrics with contextual bandits</a:t>
            </a:r>
          </a:p>
          <a:p>
            <a:pPr marL="800100" lvl="1" indent="-342900" fontAlgn="base">
              <a:buFont typeface="Arial" panose="020B0604020202020204" pitchFamily="34" charset="0"/>
              <a:buChar char="•"/>
            </a:pPr>
            <a:r>
              <a:rPr lang="en-US" sz="1800" dirty="0">
                <a:solidFill>
                  <a:srgbClr val="000000"/>
                </a:solidFill>
              </a:rPr>
              <a:t>Find</a:t>
            </a:r>
            <a:r>
              <a:rPr lang="en-US" sz="1800" b="0" i="0" dirty="0">
                <a:solidFill>
                  <a:srgbClr val="000000"/>
                </a:solidFill>
                <a:effectLst/>
              </a:rPr>
              <a:t> the best strategy for a given context; not overall best strategy</a:t>
            </a:r>
          </a:p>
          <a:p>
            <a:pPr lvl="1" fontAlgn="base"/>
            <a:endParaRPr lang="en-US" b="0" i="0" dirty="0">
              <a:solidFill>
                <a:srgbClr val="000000"/>
              </a:solidFill>
              <a:effectLst/>
              <a:latin typeface="Segoe UI" panose="020B0502040204020203" pitchFamily="34" charset="0"/>
            </a:endParaRPr>
          </a:p>
          <a:p>
            <a:endParaRPr lang="en-US" dirty="0"/>
          </a:p>
        </p:txBody>
      </p:sp>
      <p:sp>
        <p:nvSpPr>
          <p:cNvPr id="6" name="Slide Number Placeholder 5">
            <a:extLst>
              <a:ext uri="{FF2B5EF4-FFF2-40B4-BE49-F238E27FC236}">
                <a16:creationId xmlns:a16="http://schemas.microsoft.com/office/drawing/2014/main" id="{D0713E81-1A51-C3ED-CCC9-024FA10D86A8}"/>
              </a:ext>
            </a:extLst>
          </p:cNvPr>
          <p:cNvSpPr>
            <a:spLocks noGrp="1"/>
          </p:cNvSpPr>
          <p:nvPr>
            <p:ph type="sldNum" sz="quarter" idx="12"/>
          </p:nvPr>
        </p:nvSpPr>
        <p:spPr/>
        <p:txBody>
          <a:bodyPr/>
          <a:lstStyle/>
          <a:p>
            <a:fld id="{B5CEABB6-07DC-46E8-9B57-56EC44A396E5}" type="slidenum">
              <a:rPr lang="en-US" smtClean="0"/>
              <a:pPr/>
              <a:t>44</a:t>
            </a:fld>
            <a:endParaRPr lang="en-US" dirty="0"/>
          </a:p>
        </p:txBody>
      </p:sp>
      <p:pic>
        <p:nvPicPr>
          <p:cNvPr id="5" name="Graphic 4" descr="Tic Tac Toe outline">
            <a:extLst>
              <a:ext uri="{FF2B5EF4-FFF2-40B4-BE49-F238E27FC236}">
                <a16:creationId xmlns:a16="http://schemas.microsoft.com/office/drawing/2014/main" id="{38F6BD87-B4A1-2707-04F0-9E8E75074A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53400" y="3059085"/>
            <a:ext cx="914400" cy="914400"/>
          </a:xfrm>
          <a:prstGeom prst="rect">
            <a:avLst/>
          </a:prstGeom>
        </p:spPr>
      </p:pic>
      <p:pic>
        <p:nvPicPr>
          <p:cNvPr id="8" name="Graphic 7" descr="Playing card outline">
            <a:extLst>
              <a:ext uri="{FF2B5EF4-FFF2-40B4-BE49-F238E27FC236}">
                <a16:creationId xmlns:a16="http://schemas.microsoft.com/office/drawing/2014/main" id="{A432EAEB-7F3A-4A90-D5ED-B117C024AE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3400" y="4640208"/>
            <a:ext cx="914400" cy="914400"/>
          </a:xfrm>
          <a:prstGeom prst="rect">
            <a:avLst/>
          </a:prstGeom>
        </p:spPr>
      </p:pic>
    </p:spTree>
    <p:extLst>
      <p:ext uri="{BB962C8B-B14F-4D97-AF65-F5344CB8AC3E}">
        <p14:creationId xmlns:p14="http://schemas.microsoft.com/office/powerpoint/2010/main" val="1995729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ands of person wearing gray sweater typing on laptop with a tablet, digital pen, and cup of coffee">
            <a:extLst>
              <a:ext uri="{FF2B5EF4-FFF2-40B4-BE49-F238E27FC236}">
                <a16:creationId xmlns:a16="http://schemas.microsoft.com/office/drawing/2014/main" id="{92DF5BDF-CAF8-B78D-CBBE-0520C4B069DA}"/>
              </a:ext>
            </a:extLst>
          </p:cNvPr>
          <p:cNvPicPr>
            <a:picLocks noChangeAspect="1"/>
          </p:cNvPicPr>
          <p:nvPr/>
        </p:nvPicPr>
        <p:blipFill rotWithShape="1">
          <a:blip r:embed="rId2">
            <a:alphaModFix amt="50000"/>
          </a:blip>
          <a:srcRect t="13572" b="2158"/>
          <a:stretch/>
        </p:blipFill>
        <p:spPr>
          <a:xfrm>
            <a:off x="20" y="1"/>
            <a:ext cx="12191980" cy="6857999"/>
          </a:xfrm>
          <a:prstGeom prst="rect">
            <a:avLst/>
          </a:prstGeom>
        </p:spPr>
      </p:pic>
      <p:sp>
        <p:nvSpPr>
          <p:cNvPr id="2" name="Title 1">
            <a:extLst>
              <a:ext uri="{FF2B5EF4-FFF2-40B4-BE49-F238E27FC236}">
                <a16:creationId xmlns:a16="http://schemas.microsoft.com/office/drawing/2014/main" id="{9783C65B-B534-731E-A91F-4035E02AEA99}"/>
              </a:ext>
            </a:extLst>
          </p:cNvPr>
          <p:cNvSpPr>
            <a:spLocks noGrp="1"/>
          </p:cNvSpPr>
          <p:nvPr>
            <p:ph type="title"/>
          </p:nvPr>
        </p:nvSpPr>
        <p:spPr>
          <a:xfrm>
            <a:off x="1524000" y="1122362"/>
            <a:ext cx="9144000" cy="672882"/>
          </a:xfrm>
        </p:spPr>
        <p:txBody>
          <a:bodyPr vert="horz" lIns="91440" tIns="45720" rIns="91440" bIns="45720" rtlCol="0" anchor="b">
            <a:normAutofit/>
          </a:bodyPr>
          <a:lstStyle/>
          <a:p>
            <a:pPr algn="ctr"/>
            <a:r>
              <a:rPr lang="en-US" sz="3600" dirty="0">
                <a:solidFill>
                  <a:srgbClr val="FFFFFF"/>
                </a:solidFill>
              </a:rPr>
              <a:t>Contextual Bandits – Industry Case study</a:t>
            </a:r>
          </a:p>
        </p:txBody>
      </p:sp>
      <p:sp>
        <p:nvSpPr>
          <p:cNvPr id="3" name="Text Placeholder 2">
            <a:extLst>
              <a:ext uri="{FF2B5EF4-FFF2-40B4-BE49-F238E27FC236}">
                <a16:creationId xmlns:a16="http://schemas.microsoft.com/office/drawing/2014/main" id="{768955B8-47C1-D0D7-74D9-ABA070E38CD1}"/>
              </a:ext>
            </a:extLst>
          </p:cNvPr>
          <p:cNvSpPr>
            <a:spLocks noGrp="1"/>
          </p:cNvSpPr>
          <p:nvPr>
            <p:ph type="body" idx="1"/>
          </p:nvPr>
        </p:nvSpPr>
        <p:spPr>
          <a:xfrm>
            <a:off x="1389777" y="2221548"/>
            <a:ext cx="9144000" cy="2602122"/>
          </a:xfrm>
        </p:spPr>
        <p:txBody>
          <a:bodyPr vert="horz" lIns="91440" tIns="45720" rIns="91440" bIns="45720" rtlCol="0">
            <a:normAutofit fontScale="40000" lnSpcReduction="20000"/>
          </a:bodyPr>
          <a:lstStyle/>
          <a:p>
            <a:pPr fontAlgn="base"/>
            <a:endParaRPr lang="en-US" sz="5500" dirty="0">
              <a:solidFill>
                <a:srgbClr val="FFFFFF"/>
              </a:solidFill>
            </a:endParaRPr>
          </a:p>
          <a:p>
            <a:pPr fontAlgn="base"/>
            <a:r>
              <a:rPr lang="en-US" sz="5500" b="0" i="0" dirty="0">
                <a:solidFill>
                  <a:srgbClr val="FFFFFF"/>
                </a:solidFill>
                <a:effectLst/>
              </a:rPr>
              <a:t>Goal: </a:t>
            </a:r>
            <a:r>
              <a:rPr lang="en-US" sz="5500" i="0" u="none" strike="noStrike" dirty="0">
                <a:solidFill>
                  <a:srgbClr val="FFFFFF"/>
                </a:solidFill>
                <a:effectLst/>
              </a:rPr>
              <a:t>Which ads to show to a user?</a:t>
            </a:r>
          </a:p>
          <a:p>
            <a:pPr fontAlgn="base"/>
            <a:r>
              <a:rPr lang="en-US" sz="5500" dirty="0">
                <a:solidFill>
                  <a:srgbClr val="FFFFFF"/>
                </a:solidFill>
              </a:rPr>
              <a:t>	</a:t>
            </a:r>
          </a:p>
          <a:p>
            <a:pPr fontAlgn="base"/>
            <a:endParaRPr lang="en-US" sz="5500" b="0" i="0" dirty="0">
              <a:solidFill>
                <a:srgbClr val="FFFFFF"/>
              </a:solidFill>
              <a:effectLst/>
            </a:endParaRPr>
          </a:p>
          <a:p>
            <a:pPr fontAlgn="base"/>
            <a:r>
              <a:rPr lang="en-US" sz="5500" b="1" i="0" dirty="0">
                <a:solidFill>
                  <a:srgbClr val="FFFFFF"/>
                </a:solidFill>
                <a:effectLst/>
              </a:rPr>
              <a:t>State</a:t>
            </a:r>
            <a:r>
              <a:rPr lang="en-US" sz="5500" b="0" i="0" dirty="0">
                <a:solidFill>
                  <a:srgbClr val="FFFFFF"/>
                </a:solidFill>
                <a:effectLst/>
              </a:rPr>
              <a:t>: User demographics + preferences</a:t>
            </a:r>
          </a:p>
          <a:p>
            <a:pPr fontAlgn="base"/>
            <a:r>
              <a:rPr lang="en-US" sz="5500" b="1" i="0" dirty="0">
                <a:solidFill>
                  <a:srgbClr val="FFFFFF"/>
                </a:solidFill>
                <a:effectLst/>
              </a:rPr>
              <a:t>Action</a:t>
            </a:r>
            <a:r>
              <a:rPr lang="en-US" sz="5500" b="0" i="0" dirty="0">
                <a:solidFill>
                  <a:srgbClr val="FFFFFF"/>
                </a:solidFill>
                <a:effectLst/>
              </a:rPr>
              <a:t>: Ad types</a:t>
            </a:r>
          </a:p>
          <a:p>
            <a:pPr fontAlgn="base"/>
            <a:r>
              <a:rPr lang="en-US" sz="5500" b="1" i="0" dirty="0">
                <a:solidFill>
                  <a:srgbClr val="FFFFFF"/>
                </a:solidFill>
                <a:effectLst/>
              </a:rPr>
              <a:t>Reward</a:t>
            </a:r>
            <a:r>
              <a:rPr lang="en-US" sz="5500" b="0" i="0" dirty="0">
                <a:solidFill>
                  <a:srgbClr val="FFFFFF"/>
                </a:solidFill>
                <a:effectLst/>
              </a:rPr>
              <a:t>: Click on ad/No Click on ad</a:t>
            </a:r>
          </a:p>
          <a:p>
            <a:pPr marL="0" lvl="1" fontAlgn="base">
              <a:spcBef>
                <a:spcPts val="1000"/>
              </a:spcBef>
            </a:pPr>
            <a:endParaRPr lang="en-US" sz="600" dirty="0">
              <a:solidFill>
                <a:srgbClr val="FFFFFF"/>
              </a:solidFill>
            </a:endParaRPr>
          </a:p>
          <a:p>
            <a:pPr marL="0" lvl="1" fontAlgn="base">
              <a:spcBef>
                <a:spcPts val="1000"/>
              </a:spcBef>
            </a:pPr>
            <a:endParaRPr lang="en-US" sz="600" b="0" i="0" dirty="0">
              <a:solidFill>
                <a:srgbClr val="FFFFFF"/>
              </a:solidFill>
              <a:effectLst/>
            </a:endParaRPr>
          </a:p>
          <a:p>
            <a:endParaRPr lang="en-US" sz="600" dirty="0">
              <a:solidFill>
                <a:srgbClr val="FFFFFF"/>
              </a:solidFill>
            </a:endParaRPr>
          </a:p>
        </p:txBody>
      </p:sp>
      <p:sp>
        <p:nvSpPr>
          <p:cNvPr id="6" name="Slide Number Placeholder 5">
            <a:extLst>
              <a:ext uri="{FF2B5EF4-FFF2-40B4-BE49-F238E27FC236}">
                <a16:creationId xmlns:a16="http://schemas.microsoft.com/office/drawing/2014/main" id="{D0713E81-1A51-C3ED-CCC9-024FA10D86A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5CEABB6-07DC-46E8-9B57-56EC44A396E5}" type="slidenum">
              <a:rPr lang="en-US">
                <a:solidFill>
                  <a:srgbClr val="FFFFFF"/>
                </a:solidFill>
                <a:latin typeface="Calibri" panose="020F0502020204030204"/>
              </a:rPr>
              <a:pPr>
                <a:spcAft>
                  <a:spcPts val="600"/>
                </a:spcAft>
                <a:defRPr/>
              </a:pPr>
              <a:t>45</a:t>
            </a:fld>
            <a:endParaRPr lang="en-US">
              <a:solidFill>
                <a:srgbClr val="FFFFFF"/>
              </a:solidFill>
              <a:latin typeface="Calibri" panose="020F0502020204030204"/>
            </a:endParaRPr>
          </a:p>
        </p:txBody>
      </p:sp>
    </p:spTree>
    <p:extLst>
      <p:ext uri="{BB962C8B-B14F-4D97-AF65-F5344CB8AC3E}">
        <p14:creationId xmlns:p14="http://schemas.microsoft.com/office/powerpoint/2010/main" val="3602871102"/>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lls of Newspaper">
            <a:extLst>
              <a:ext uri="{FF2B5EF4-FFF2-40B4-BE49-F238E27FC236}">
                <a16:creationId xmlns:a16="http://schemas.microsoft.com/office/drawing/2014/main" id="{2ECD9512-F40B-A645-1817-B35418DB5284}"/>
              </a:ext>
            </a:extLst>
          </p:cNvPr>
          <p:cNvPicPr>
            <a:picLocks noChangeAspect="1"/>
          </p:cNvPicPr>
          <p:nvPr/>
        </p:nvPicPr>
        <p:blipFill rotWithShape="1">
          <a:blip r:embed="rId3">
            <a:alphaModFix amt="50000"/>
          </a:blip>
          <a:srcRect t="808" b="14923"/>
          <a:stretch/>
        </p:blipFill>
        <p:spPr>
          <a:xfrm>
            <a:off x="20" y="1"/>
            <a:ext cx="12191980" cy="6857999"/>
          </a:xfrm>
          <a:prstGeom prst="rect">
            <a:avLst/>
          </a:prstGeom>
        </p:spPr>
      </p:pic>
      <p:sp>
        <p:nvSpPr>
          <p:cNvPr id="2" name="Title 1">
            <a:extLst>
              <a:ext uri="{FF2B5EF4-FFF2-40B4-BE49-F238E27FC236}">
                <a16:creationId xmlns:a16="http://schemas.microsoft.com/office/drawing/2014/main" id="{9783C65B-B534-731E-A91F-4035E02AEA99}"/>
              </a:ext>
            </a:extLst>
          </p:cNvPr>
          <p:cNvSpPr>
            <a:spLocks noGrp="1"/>
          </p:cNvSpPr>
          <p:nvPr>
            <p:ph type="title"/>
          </p:nvPr>
        </p:nvSpPr>
        <p:spPr>
          <a:xfrm>
            <a:off x="1524000" y="1122362"/>
            <a:ext cx="9144000" cy="1098395"/>
          </a:xfrm>
        </p:spPr>
        <p:txBody>
          <a:bodyPr vert="horz" lIns="91440" tIns="45720" rIns="91440" bIns="45720" rtlCol="0" anchor="b">
            <a:normAutofit/>
          </a:bodyPr>
          <a:lstStyle/>
          <a:p>
            <a:pPr algn="ctr"/>
            <a:r>
              <a:rPr lang="en-US" sz="3600" dirty="0">
                <a:solidFill>
                  <a:srgbClr val="FFFFFF"/>
                </a:solidFill>
              </a:rPr>
              <a:t>Contextual Bandits </a:t>
            </a:r>
            <a:r>
              <a:rPr lang="en-US" sz="3600" dirty="0">
                <a:cs typeface="Segoe UI" panose="020B0502040204020203" pitchFamily="34" charset="0"/>
              </a:rPr>
              <a:t>– Industry Case study</a:t>
            </a:r>
            <a:endParaRPr lang="en-US" sz="3600" dirty="0">
              <a:solidFill>
                <a:srgbClr val="FFFFFF"/>
              </a:solidFill>
            </a:endParaRPr>
          </a:p>
        </p:txBody>
      </p:sp>
      <p:sp>
        <p:nvSpPr>
          <p:cNvPr id="3" name="Text Placeholder 2">
            <a:extLst>
              <a:ext uri="{FF2B5EF4-FFF2-40B4-BE49-F238E27FC236}">
                <a16:creationId xmlns:a16="http://schemas.microsoft.com/office/drawing/2014/main" id="{768955B8-47C1-D0D7-74D9-ABA070E38CD1}"/>
              </a:ext>
            </a:extLst>
          </p:cNvPr>
          <p:cNvSpPr>
            <a:spLocks noGrp="1"/>
          </p:cNvSpPr>
          <p:nvPr>
            <p:ph type="body" idx="1"/>
          </p:nvPr>
        </p:nvSpPr>
        <p:spPr>
          <a:xfrm>
            <a:off x="1524000" y="2449586"/>
            <a:ext cx="9144000" cy="2808214"/>
          </a:xfrm>
        </p:spPr>
        <p:txBody>
          <a:bodyPr vert="horz" lIns="91440" tIns="45720" rIns="91440" bIns="45720" rtlCol="0">
            <a:normAutofit/>
          </a:bodyPr>
          <a:lstStyle/>
          <a:p>
            <a:pPr fontAlgn="base"/>
            <a:endParaRPr lang="en-US" sz="1800" dirty="0">
              <a:solidFill>
                <a:srgbClr val="FFFFFF"/>
              </a:solidFill>
            </a:endParaRPr>
          </a:p>
          <a:p>
            <a:pPr fontAlgn="base"/>
            <a:r>
              <a:rPr lang="en-US" sz="1800" b="0" i="0" dirty="0">
                <a:solidFill>
                  <a:srgbClr val="FFFFFF"/>
                </a:solidFill>
                <a:effectLst/>
              </a:rPr>
              <a:t>Goal: Improve customer experience and engagement with personalized ranking of news articles</a:t>
            </a:r>
          </a:p>
          <a:p>
            <a:pPr fontAlgn="base"/>
            <a:r>
              <a:rPr lang="en-US" sz="1800" dirty="0">
                <a:solidFill>
                  <a:srgbClr val="FFFFFF"/>
                </a:solidFill>
              </a:rPr>
              <a:t>	</a:t>
            </a:r>
          </a:p>
          <a:p>
            <a:pPr fontAlgn="base"/>
            <a:r>
              <a:rPr lang="en-US" sz="1800" b="1" i="0" dirty="0">
                <a:solidFill>
                  <a:srgbClr val="FFFFFF"/>
                </a:solidFill>
                <a:effectLst/>
              </a:rPr>
              <a:t>State</a:t>
            </a:r>
            <a:r>
              <a:rPr lang="en-US" sz="1800" b="0" i="0" dirty="0">
                <a:solidFill>
                  <a:srgbClr val="FFFFFF"/>
                </a:solidFill>
                <a:effectLst/>
              </a:rPr>
              <a:t>: User interests, news article specifics​</a:t>
            </a:r>
          </a:p>
          <a:p>
            <a:pPr fontAlgn="base"/>
            <a:r>
              <a:rPr lang="en-US" sz="1800" b="1" i="0" dirty="0">
                <a:solidFill>
                  <a:srgbClr val="FFFFFF"/>
                </a:solidFill>
                <a:effectLst/>
              </a:rPr>
              <a:t>Action</a:t>
            </a:r>
            <a:r>
              <a:rPr lang="en-US" sz="1800" b="0" i="0" dirty="0">
                <a:solidFill>
                  <a:srgbClr val="FFFFFF"/>
                </a:solidFill>
                <a:effectLst/>
              </a:rPr>
              <a:t>: category of news article – finance, health, sports etc.​</a:t>
            </a:r>
          </a:p>
          <a:p>
            <a:pPr fontAlgn="base"/>
            <a:r>
              <a:rPr lang="en-US" sz="1800" b="1" i="0" dirty="0">
                <a:solidFill>
                  <a:srgbClr val="FFFFFF"/>
                </a:solidFill>
                <a:effectLst/>
              </a:rPr>
              <a:t>Reward</a:t>
            </a:r>
            <a:r>
              <a:rPr lang="en-US" sz="1800" b="0" i="0" dirty="0">
                <a:solidFill>
                  <a:srgbClr val="FFFFFF"/>
                </a:solidFill>
                <a:effectLst/>
              </a:rPr>
              <a:t>: click/no click</a:t>
            </a:r>
          </a:p>
          <a:p>
            <a:pPr marL="0" lvl="1" algn="ctr" fontAlgn="base">
              <a:spcBef>
                <a:spcPts val="1000"/>
              </a:spcBef>
            </a:pPr>
            <a:endParaRPr lang="en-US" sz="600" dirty="0">
              <a:solidFill>
                <a:srgbClr val="FFFFFF"/>
              </a:solidFill>
            </a:endParaRPr>
          </a:p>
          <a:p>
            <a:pPr marL="0" lvl="1" algn="ctr" fontAlgn="base">
              <a:spcBef>
                <a:spcPts val="1000"/>
              </a:spcBef>
            </a:pPr>
            <a:endParaRPr lang="en-US" sz="600" b="0" i="0" dirty="0">
              <a:solidFill>
                <a:srgbClr val="FFFFFF"/>
              </a:solidFill>
              <a:effectLst/>
            </a:endParaRPr>
          </a:p>
          <a:p>
            <a:pPr algn="ctr"/>
            <a:endParaRPr lang="en-US" sz="600" dirty="0">
              <a:solidFill>
                <a:srgbClr val="FFFFFF"/>
              </a:solidFill>
            </a:endParaRPr>
          </a:p>
        </p:txBody>
      </p:sp>
      <p:sp>
        <p:nvSpPr>
          <p:cNvPr id="6" name="Slide Number Placeholder 5">
            <a:extLst>
              <a:ext uri="{FF2B5EF4-FFF2-40B4-BE49-F238E27FC236}">
                <a16:creationId xmlns:a16="http://schemas.microsoft.com/office/drawing/2014/main" id="{D0713E81-1A51-C3ED-CCC9-024FA10D86A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5CEABB6-07DC-46E8-9B57-56EC44A396E5}" type="slidenum">
              <a:rPr lang="en-US">
                <a:solidFill>
                  <a:srgbClr val="FFFFFF"/>
                </a:solidFill>
                <a:latin typeface="Calibri" panose="020F0502020204030204"/>
              </a:rPr>
              <a:pPr>
                <a:spcAft>
                  <a:spcPts val="600"/>
                </a:spcAft>
                <a:defRPr/>
              </a:pPr>
              <a:t>46</a:t>
            </a:fld>
            <a:endParaRPr lang="en-US">
              <a:solidFill>
                <a:srgbClr val="FFFFFF"/>
              </a:solidFill>
              <a:latin typeface="Calibri" panose="020F0502020204030204"/>
            </a:endParaRPr>
          </a:p>
        </p:txBody>
      </p:sp>
    </p:spTree>
    <p:extLst>
      <p:ext uri="{BB962C8B-B14F-4D97-AF65-F5344CB8AC3E}">
        <p14:creationId xmlns:p14="http://schemas.microsoft.com/office/powerpoint/2010/main" val="2221981925"/>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p:txBody>
          <a:bodyPr/>
          <a:lstStyle/>
          <a:p>
            <a:r>
              <a:rPr lang="en-US" dirty="0"/>
              <a:t>QUESTIONS</a:t>
            </a:r>
          </a:p>
        </p:txBody>
      </p:sp>
      <p:sp>
        <p:nvSpPr>
          <p:cNvPr id="3" name="Content Placeholder 2">
            <a:extLst>
              <a:ext uri="{FF2B5EF4-FFF2-40B4-BE49-F238E27FC236}">
                <a16:creationId xmlns:a16="http://schemas.microsoft.com/office/drawing/2014/main" id="{24AFFC60-19C3-4901-93F7-7AAF4C09F8C6}"/>
              </a:ext>
            </a:extLst>
          </p:cNvPr>
          <p:cNvSpPr>
            <a:spLocks noGrp="1"/>
          </p:cNvSpPr>
          <p:nvPr>
            <p:ph type="subTitle" idx="1"/>
          </p:nvPr>
        </p:nvSpPr>
        <p:spPr/>
        <p:txBody>
          <a:bodyPr>
            <a:normAutofit/>
          </a:bodyPr>
          <a:lstStyle/>
          <a:p>
            <a:endParaRPr lang="en-US" dirty="0"/>
          </a:p>
        </p:txBody>
      </p:sp>
      <p:sp>
        <p:nvSpPr>
          <p:cNvPr id="6" name="Slide Number Placeholder 5">
            <a:extLst>
              <a:ext uri="{FF2B5EF4-FFF2-40B4-BE49-F238E27FC236}">
                <a16:creationId xmlns:a16="http://schemas.microsoft.com/office/drawing/2014/main" id="{5EDCFF82-B70F-4971-9182-7C3AEA3CFD26}"/>
              </a:ext>
            </a:extLst>
          </p:cNvPr>
          <p:cNvSpPr>
            <a:spLocks noGrp="1"/>
          </p:cNvSpPr>
          <p:nvPr>
            <p:ph type="sldNum" sz="quarter" idx="12"/>
          </p:nvPr>
        </p:nvSpPr>
        <p:spPr/>
        <p:txBody>
          <a:bodyPr/>
          <a:lstStyle/>
          <a:p>
            <a:fld id="{B5CEABB6-07DC-46E8-9B57-56EC44A396E5}" type="slidenum">
              <a:rPr lang="en-US" smtClean="0"/>
              <a:pPr/>
              <a:t>47</a:t>
            </a:fld>
            <a:endParaRPr lang="en-US" dirty="0"/>
          </a:p>
        </p:txBody>
      </p:sp>
    </p:spTree>
    <p:extLst>
      <p:ext uri="{BB962C8B-B14F-4D97-AF65-F5344CB8AC3E}">
        <p14:creationId xmlns:p14="http://schemas.microsoft.com/office/powerpoint/2010/main" val="2436493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EFC7-6E63-2FDA-F9D3-608E3B369608}"/>
              </a:ext>
            </a:extLst>
          </p:cNvPr>
          <p:cNvSpPr>
            <a:spLocks noGrp="1"/>
          </p:cNvSpPr>
          <p:nvPr>
            <p:ph type="title"/>
          </p:nvPr>
        </p:nvSpPr>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id="{16867EEB-EB48-6778-A8A3-31D7DA646C05}"/>
              </a:ext>
            </a:extLst>
          </p:cNvPr>
          <p:cNvSpPr>
            <a:spLocks noGrp="1"/>
          </p:cNvSpPr>
          <p:nvPr>
            <p:ph idx="1"/>
          </p:nvPr>
        </p:nvSpPr>
        <p:spPr/>
        <p:txBody>
          <a:bodyPr/>
          <a:lstStyle/>
          <a:p>
            <a:r>
              <a:rPr lang="en-US" sz="2000" dirty="0"/>
              <a:t>Deep Reinforcement Learning:</a:t>
            </a:r>
          </a:p>
          <a:p>
            <a:pPr lvl="1"/>
            <a:r>
              <a:rPr lang="en-US" sz="1800" dirty="0">
                <a:hlinkClick r:id="rId2"/>
              </a:rPr>
              <a:t>Human-level control through deep reinforcement learning | Nature</a:t>
            </a:r>
            <a:endParaRPr lang="en-US" sz="1800" dirty="0"/>
          </a:p>
          <a:p>
            <a:pPr lvl="1"/>
            <a:r>
              <a:rPr lang="en-US" sz="1800" dirty="0">
                <a:hlinkClick r:id="rId3"/>
              </a:rPr>
              <a:t>6. Deep Q-Learning | Deep Reinforcement Learning with Python: With </a:t>
            </a:r>
            <a:r>
              <a:rPr lang="en-US" sz="1800" dirty="0" err="1">
                <a:hlinkClick r:id="rId3"/>
              </a:rPr>
              <a:t>PyTorch</a:t>
            </a:r>
            <a:r>
              <a:rPr lang="en-US" sz="1800" dirty="0">
                <a:hlinkClick r:id="rId3"/>
              </a:rPr>
              <a:t>, TensorFlow and </a:t>
            </a:r>
            <a:r>
              <a:rPr lang="en-US" sz="1800" dirty="0" err="1">
                <a:hlinkClick r:id="rId3"/>
              </a:rPr>
              <a:t>OpenAI</a:t>
            </a:r>
            <a:r>
              <a:rPr lang="en-US" sz="1800" dirty="0">
                <a:hlinkClick r:id="rId3"/>
              </a:rPr>
              <a:t> Gym (oreilly.com)</a:t>
            </a:r>
            <a:endParaRPr lang="en-US" sz="1800" dirty="0"/>
          </a:p>
          <a:p>
            <a:pPr lvl="1"/>
            <a:r>
              <a:rPr lang="en-US" sz="1800" dirty="0">
                <a:hlinkClick r:id="rId4"/>
              </a:rPr>
              <a:t>Deep Reinforcement Learning (julien-vitay.net)</a:t>
            </a:r>
            <a:endParaRPr lang="en-US" sz="1800" dirty="0"/>
          </a:p>
          <a:p>
            <a:pPr marL="457200" lvl="1" indent="0">
              <a:buNone/>
            </a:pPr>
            <a:endParaRPr lang="en-US" sz="1800" dirty="0"/>
          </a:p>
          <a:p>
            <a:pPr lvl="1"/>
            <a:endParaRPr lang="en-US" sz="1600" dirty="0"/>
          </a:p>
          <a:p>
            <a:r>
              <a:rPr lang="en-US" sz="2000" dirty="0"/>
              <a:t>Multi-Arm Bandits:</a:t>
            </a:r>
          </a:p>
          <a:p>
            <a:pPr lvl="1"/>
            <a:r>
              <a:rPr lang="fr-FR" sz="1800" dirty="0">
                <a:hlinkClick r:id="rId5"/>
              </a:rPr>
              <a:t>Multi-</a:t>
            </a:r>
            <a:r>
              <a:rPr lang="fr-FR" sz="1800" dirty="0" err="1">
                <a:hlinkClick r:id="rId5"/>
              </a:rPr>
              <a:t>Armed</a:t>
            </a:r>
            <a:r>
              <a:rPr lang="fr-FR" sz="1800" dirty="0">
                <a:hlinkClick r:id="rId5"/>
              </a:rPr>
              <a:t> Bandits: Exploration versus Exploitation (stanford.edu)</a:t>
            </a:r>
            <a:endParaRPr lang="en-US" sz="1800" dirty="0"/>
          </a:p>
          <a:p>
            <a:pPr lvl="1"/>
            <a:endParaRPr lang="en-US" dirty="0"/>
          </a:p>
        </p:txBody>
      </p:sp>
      <p:sp>
        <p:nvSpPr>
          <p:cNvPr id="4" name="Date Placeholder 3">
            <a:extLst>
              <a:ext uri="{FF2B5EF4-FFF2-40B4-BE49-F238E27FC236}">
                <a16:creationId xmlns:a16="http://schemas.microsoft.com/office/drawing/2014/main" id="{36CB42F2-7888-5691-73F3-B937EF2D973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B05EE12-210E-AA8F-9091-35DE4E8635CF}"/>
              </a:ext>
            </a:extLst>
          </p:cNvPr>
          <p:cNvSpPr>
            <a:spLocks noGrp="1"/>
          </p:cNvSpPr>
          <p:nvPr>
            <p:ph type="ftr" sz="quarter" idx="11"/>
          </p:nvPr>
        </p:nvSpPr>
        <p:spPr/>
        <p:txBody>
          <a:bodyPr/>
          <a:lstStyle/>
          <a:p>
            <a:r>
              <a:rPr lang="en-US"/>
              <a:t>Pitch Deck</a:t>
            </a:r>
            <a:endParaRPr lang="en-US" dirty="0"/>
          </a:p>
        </p:txBody>
      </p:sp>
      <p:sp>
        <p:nvSpPr>
          <p:cNvPr id="6" name="Slide Number Placeholder 5">
            <a:extLst>
              <a:ext uri="{FF2B5EF4-FFF2-40B4-BE49-F238E27FC236}">
                <a16:creationId xmlns:a16="http://schemas.microsoft.com/office/drawing/2014/main" id="{0E6634A2-744C-8F38-1E80-70920F32D7BD}"/>
              </a:ext>
            </a:extLst>
          </p:cNvPr>
          <p:cNvSpPr>
            <a:spLocks noGrp="1"/>
          </p:cNvSpPr>
          <p:nvPr>
            <p:ph type="sldNum" sz="quarter" idx="12"/>
          </p:nvPr>
        </p:nvSpPr>
        <p:spPr/>
        <p:txBody>
          <a:bodyPr/>
          <a:lstStyle/>
          <a:p>
            <a:fld id="{B5CEABB6-07DC-46E8-9B57-56EC44A396E5}" type="slidenum">
              <a:rPr lang="en-US" smtClean="0"/>
              <a:pPr/>
              <a:t>48</a:t>
            </a:fld>
            <a:endParaRPr lang="en-US" dirty="0"/>
          </a:p>
        </p:txBody>
      </p:sp>
    </p:spTree>
    <p:extLst>
      <p:ext uri="{BB962C8B-B14F-4D97-AF65-F5344CB8AC3E}">
        <p14:creationId xmlns:p14="http://schemas.microsoft.com/office/powerpoint/2010/main" val="4261467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0EFC7-6E63-2FDA-F9D3-608E3B369608}"/>
              </a:ext>
            </a:extLst>
          </p:cNvPr>
          <p:cNvSpPr>
            <a:spLocks noGrp="1"/>
          </p:cNvSpPr>
          <p:nvPr>
            <p:ph type="title"/>
          </p:nvPr>
        </p:nvSpPr>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id="{16867EEB-EB48-6778-A8A3-31D7DA646C05}"/>
              </a:ext>
            </a:extLst>
          </p:cNvPr>
          <p:cNvSpPr>
            <a:spLocks noGrp="1"/>
          </p:cNvSpPr>
          <p:nvPr>
            <p:ph idx="1"/>
          </p:nvPr>
        </p:nvSpPr>
        <p:spPr/>
        <p:txBody>
          <a:bodyPr/>
          <a:lstStyle/>
          <a:p>
            <a:r>
              <a:rPr lang="en-US" sz="1800" dirty="0"/>
              <a:t>Contextual Bandits:</a:t>
            </a:r>
          </a:p>
          <a:p>
            <a:pPr lvl="1"/>
            <a:r>
              <a:rPr lang="en-US" sz="1800" dirty="0">
                <a:hlinkClick r:id="rId2"/>
              </a:rPr>
              <a:t>GitHub - </a:t>
            </a:r>
            <a:r>
              <a:rPr lang="en-US" sz="1800" dirty="0" err="1">
                <a:hlinkClick r:id="rId2"/>
              </a:rPr>
              <a:t>Mathtodon</a:t>
            </a:r>
            <a:r>
              <a:rPr lang="en-US" sz="1800" dirty="0">
                <a:hlinkClick r:id="rId2"/>
              </a:rPr>
              <a:t>/</a:t>
            </a:r>
            <a:r>
              <a:rPr lang="en-US" sz="1800" dirty="0" err="1">
                <a:hlinkClick r:id="rId2"/>
              </a:rPr>
              <a:t>Contextual_Bandits_Tree</a:t>
            </a:r>
            <a:r>
              <a:rPr lang="en-US" sz="1800" dirty="0">
                <a:hlinkClick r:id="rId2"/>
              </a:rPr>
              <a:t>: Contains Code for Contextual Bandits Decision Tree</a:t>
            </a:r>
            <a:endParaRPr lang="en-US" sz="1800" dirty="0"/>
          </a:p>
          <a:p>
            <a:pPr lvl="1"/>
            <a:r>
              <a:rPr lang="en-US" sz="1800" dirty="0">
                <a:hlinkClick r:id="rId3"/>
              </a:rPr>
              <a:t>*1802.04064.pdf (arxiv.org)</a:t>
            </a:r>
            <a:endParaRPr lang="en-US" sz="1800" dirty="0"/>
          </a:p>
          <a:p>
            <a:pPr lvl="1"/>
            <a:endParaRPr lang="en-US" sz="1800" dirty="0"/>
          </a:p>
          <a:p>
            <a:pPr lvl="1"/>
            <a:endParaRPr lang="en-US" dirty="0"/>
          </a:p>
        </p:txBody>
      </p:sp>
      <p:sp>
        <p:nvSpPr>
          <p:cNvPr id="4" name="Date Placeholder 3">
            <a:extLst>
              <a:ext uri="{FF2B5EF4-FFF2-40B4-BE49-F238E27FC236}">
                <a16:creationId xmlns:a16="http://schemas.microsoft.com/office/drawing/2014/main" id="{36CB42F2-7888-5691-73F3-B937EF2D9739}"/>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B05EE12-210E-AA8F-9091-35DE4E8635CF}"/>
              </a:ext>
            </a:extLst>
          </p:cNvPr>
          <p:cNvSpPr>
            <a:spLocks noGrp="1"/>
          </p:cNvSpPr>
          <p:nvPr>
            <p:ph type="ftr" sz="quarter" idx="11"/>
          </p:nvPr>
        </p:nvSpPr>
        <p:spPr/>
        <p:txBody>
          <a:bodyPr/>
          <a:lstStyle/>
          <a:p>
            <a:r>
              <a:rPr lang="en-US"/>
              <a:t>Pitch Deck</a:t>
            </a:r>
            <a:endParaRPr lang="en-US" dirty="0"/>
          </a:p>
        </p:txBody>
      </p:sp>
      <p:sp>
        <p:nvSpPr>
          <p:cNvPr id="6" name="Slide Number Placeholder 5">
            <a:extLst>
              <a:ext uri="{FF2B5EF4-FFF2-40B4-BE49-F238E27FC236}">
                <a16:creationId xmlns:a16="http://schemas.microsoft.com/office/drawing/2014/main" id="{0E6634A2-744C-8F38-1E80-70920F32D7BD}"/>
              </a:ext>
            </a:extLst>
          </p:cNvPr>
          <p:cNvSpPr>
            <a:spLocks noGrp="1"/>
          </p:cNvSpPr>
          <p:nvPr>
            <p:ph type="sldNum" sz="quarter" idx="12"/>
          </p:nvPr>
        </p:nvSpPr>
        <p:spPr/>
        <p:txBody>
          <a:bodyPr/>
          <a:lstStyle/>
          <a:p>
            <a:fld id="{B5CEABB6-07DC-46E8-9B57-56EC44A396E5}" type="slidenum">
              <a:rPr lang="en-US" smtClean="0"/>
              <a:pPr/>
              <a:t>49</a:t>
            </a:fld>
            <a:endParaRPr lang="en-US" dirty="0"/>
          </a:p>
        </p:txBody>
      </p:sp>
    </p:spTree>
    <p:extLst>
      <p:ext uri="{BB962C8B-B14F-4D97-AF65-F5344CB8AC3E}">
        <p14:creationId xmlns:p14="http://schemas.microsoft.com/office/powerpoint/2010/main" val="168141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3600" kern="1200" dirty="0">
                <a:solidFill>
                  <a:schemeClr val="tx1"/>
                </a:solidFill>
                <a:latin typeface="+mj-lt"/>
                <a:ea typeface="+mj-ea"/>
                <a:cs typeface="+mj-cs"/>
              </a:rPr>
              <a:t>HOW IS REINFORCEMENT LEARNING DIFFERENT FROM ML/DL?</a:t>
            </a:r>
          </a:p>
        </p:txBody>
      </p:sp>
      <p:sp>
        <p:nvSpPr>
          <p:cNvPr id="13" name="Slide Number Placeholder 12">
            <a:extLst>
              <a:ext uri="{FF2B5EF4-FFF2-40B4-BE49-F238E27FC236}">
                <a16:creationId xmlns:a16="http://schemas.microsoft.com/office/drawing/2014/main" id="{E3984D70-BD95-4E1F-9725-902B5D74DED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z="1200"/>
              <a:pPr>
                <a:spcAft>
                  <a:spcPts val="600"/>
                </a:spcAft>
              </a:pPr>
              <a:t>5</a:t>
            </a:fld>
            <a:endParaRPr lang="en-US" sz="1200"/>
          </a:p>
        </p:txBody>
      </p:sp>
      <p:graphicFrame>
        <p:nvGraphicFramePr>
          <p:cNvPr id="15" name="Text Placeholder 6">
            <a:extLst>
              <a:ext uri="{FF2B5EF4-FFF2-40B4-BE49-F238E27FC236}">
                <a16:creationId xmlns:a16="http://schemas.microsoft.com/office/drawing/2014/main" id="{DF66DE90-28FD-6C87-E8FF-4F341F3DC632}"/>
              </a:ext>
            </a:extLst>
          </p:cNvPr>
          <p:cNvGraphicFramePr/>
          <p:nvPr>
            <p:extLst>
              <p:ext uri="{D42A27DB-BD31-4B8C-83A1-F6EECF244321}">
                <p14:modId xmlns:p14="http://schemas.microsoft.com/office/powerpoint/2010/main" val="29638710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56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p:txBody>
          <a:bodyPr anchor="ctr">
            <a:normAutofit/>
          </a:bodyPr>
          <a:lstStyle/>
          <a:p>
            <a:r>
              <a:rPr lang="en-US" dirty="0">
                <a:latin typeface="+mn-lt"/>
              </a:rPr>
              <a:t>REINFORCEMENT LEARNING FRAMEWORK</a:t>
            </a:r>
          </a:p>
        </p:txBody>
      </p:sp>
      <p:pic>
        <p:nvPicPr>
          <p:cNvPr id="12" name="Content Placeholder 11" descr="Toggle outline">
            <a:extLst>
              <a:ext uri="{FF2B5EF4-FFF2-40B4-BE49-F238E27FC236}">
                <a16:creationId xmlns:a16="http://schemas.microsoft.com/office/drawing/2014/main" id="{E7151D71-0EA6-290F-946A-75BDFFF0183A}"/>
              </a:ext>
            </a:extLst>
          </p:cNvPr>
          <p:cNvPicPr>
            <a:picLocks noGrp="1" noChangeAspect="1"/>
          </p:cNvPicPr>
          <p:nvPr>
            <p:ph sz="quarter" idx="21"/>
          </p:nvPr>
        </p:nvPicPr>
        <p:blipFill>
          <a:blip r:embed="rId3">
            <a:extLst>
              <a:ext uri="{96DAC541-7B7A-43D3-8B79-37D633B846F1}">
                <asvg:svgBlip xmlns:asvg="http://schemas.microsoft.com/office/drawing/2016/SVG/main" r:embed="rId4"/>
              </a:ext>
            </a:extLst>
          </a:blip>
          <a:stretch>
            <a:fillRect/>
          </a:stretch>
        </p:blipFill>
        <p:spPr>
          <a:xfrm>
            <a:off x="1546225" y="2745581"/>
            <a:ext cx="914400" cy="914400"/>
          </a:xfrm>
        </p:spPr>
      </p:pic>
      <p:sp>
        <p:nvSpPr>
          <p:cNvPr id="92" name="Text Placeholder 7">
            <a:extLst>
              <a:ext uri="{FF2B5EF4-FFF2-40B4-BE49-F238E27FC236}">
                <a16:creationId xmlns:a16="http://schemas.microsoft.com/office/drawing/2014/main" id="{4E69A8C9-3728-2FFA-78B9-A5CE39887671}"/>
              </a:ext>
            </a:extLst>
          </p:cNvPr>
          <p:cNvSpPr>
            <a:spLocks noGrp="1"/>
          </p:cNvSpPr>
          <p:nvPr>
            <p:ph type="body" idx="1"/>
          </p:nvPr>
        </p:nvSpPr>
        <p:spPr/>
        <p:txBody>
          <a:bodyPr/>
          <a:lstStyle/>
          <a:p>
            <a:r>
              <a:rPr lang="en-US" dirty="0">
                <a:latin typeface="+mn-lt"/>
              </a:rPr>
              <a:t>ACTION</a:t>
            </a:r>
          </a:p>
          <a:p>
            <a:endParaRPr lang="en-US" dirty="0">
              <a:latin typeface="+mn-lt"/>
            </a:endParaRPr>
          </a:p>
        </p:txBody>
      </p:sp>
      <p:sp>
        <p:nvSpPr>
          <p:cNvPr id="4" name="Text Placeholder 3">
            <a:extLst>
              <a:ext uri="{FF2B5EF4-FFF2-40B4-BE49-F238E27FC236}">
                <a16:creationId xmlns:a16="http://schemas.microsoft.com/office/drawing/2014/main" id="{AC1C80FB-53F9-42EE-B1E6-D0F998EC5DFA}"/>
              </a:ext>
            </a:extLst>
          </p:cNvPr>
          <p:cNvSpPr>
            <a:spLocks noGrp="1"/>
          </p:cNvSpPr>
          <p:nvPr>
            <p:ph sz="half" idx="2"/>
          </p:nvPr>
        </p:nvSpPr>
        <p:spPr/>
        <p:txBody>
          <a:bodyPr>
            <a:normAutofit/>
          </a:bodyPr>
          <a:lstStyle/>
          <a:p>
            <a:pPr>
              <a:lnSpc>
                <a:spcPct val="90000"/>
              </a:lnSpc>
            </a:pPr>
            <a:r>
              <a:rPr lang="en-US" sz="1300" dirty="0"/>
              <a:t>What does an agent decide to do?</a:t>
            </a:r>
          </a:p>
        </p:txBody>
      </p:sp>
      <p:pic>
        <p:nvPicPr>
          <p:cNvPr id="14" name="Content Placeholder 13" descr="Trophy outline">
            <a:extLst>
              <a:ext uri="{FF2B5EF4-FFF2-40B4-BE49-F238E27FC236}">
                <a16:creationId xmlns:a16="http://schemas.microsoft.com/office/drawing/2014/main" id="{9217BA14-1634-7BF4-9540-4C1B86F21509}"/>
              </a:ext>
            </a:extLst>
          </p:cNvPr>
          <p:cNvPicPr>
            <a:picLocks noGrp="1" noChangeAspect="1"/>
          </p:cNvPicPr>
          <p:nvPr>
            <p:ph sz="quarter" idx="22"/>
          </p:nvPr>
        </p:nvPicPr>
        <p:blipFill>
          <a:blip r:embed="rId5">
            <a:extLst>
              <a:ext uri="{96DAC541-7B7A-43D3-8B79-37D633B846F1}">
                <asvg:svgBlip xmlns:asvg="http://schemas.microsoft.com/office/drawing/2016/SVG/main" r:embed="rId6"/>
              </a:ext>
            </a:extLst>
          </a:blip>
          <a:stretch/>
        </p:blipFill>
        <p:spPr>
          <a:xfrm>
            <a:off x="4276725" y="2745581"/>
            <a:ext cx="914400" cy="914400"/>
          </a:xfrm>
        </p:spPr>
      </p:pic>
      <p:sp>
        <p:nvSpPr>
          <p:cNvPr id="96" name="Text Placeholder 11">
            <a:extLst>
              <a:ext uri="{FF2B5EF4-FFF2-40B4-BE49-F238E27FC236}">
                <a16:creationId xmlns:a16="http://schemas.microsoft.com/office/drawing/2014/main" id="{B4FC2DF7-B966-593C-F640-DFF784CD9C71}"/>
              </a:ext>
            </a:extLst>
          </p:cNvPr>
          <p:cNvSpPr>
            <a:spLocks noGrp="1"/>
          </p:cNvSpPr>
          <p:nvPr>
            <p:ph type="body" sz="quarter" idx="3"/>
          </p:nvPr>
        </p:nvSpPr>
        <p:spPr/>
        <p:txBody>
          <a:bodyPr/>
          <a:lstStyle/>
          <a:p>
            <a:r>
              <a:rPr lang="en-US" dirty="0">
                <a:latin typeface="+mn-lt"/>
              </a:rPr>
              <a:t>REWARDS</a:t>
            </a:r>
          </a:p>
          <a:p>
            <a:endParaRPr lang="en-US" dirty="0">
              <a:latin typeface="+mn-lt"/>
            </a:endParaRPr>
          </a:p>
        </p:txBody>
      </p:sp>
      <p:sp>
        <p:nvSpPr>
          <p:cNvPr id="6" name="Text Placeholder 5">
            <a:extLst>
              <a:ext uri="{FF2B5EF4-FFF2-40B4-BE49-F238E27FC236}">
                <a16:creationId xmlns:a16="http://schemas.microsoft.com/office/drawing/2014/main" id="{7E7D4C34-22A0-4D54-A07D-E1E9A11463E5}"/>
              </a:ext>
            </a:extLst>
          </p:cNvPr>
          <p:cNvSpPr>
            <a:spLocks noGrp="1"/>
          </p:cNvSpPr>
          <p:nvPr>
            <p:ph sz="quarter" idx="4"/>
          </p:nvPr>
        </p:nvSpPr>
        <p:spPr/>
        <p:txBody>
          <a:bodyPr>
            <a:normAutofit/>
          </a:bodyPr>
          <a:lstStyle/>
          <a:p>
            <a:r>
              <a:rPr lang="en-US" dirty="0"/>
              <a:t>Is the decision right or wrong?</a:t>
            </a:r>
          </a:p>
          <a:p>
            <a:endParaRPr lang="en-US" dirty="0"/>
          </a:p>
        </p:txBody>
      </p:sp>
      <p:pic>
        <p:nvPicPr>
          <p:cNvPr id="16" name="Content Placeholder 15" descr="Earth globe: Americas with solid fill">
            <a:extLst>
              <a:ext uri="{FF2B5EF4-FFF2-40B4-BE49-F238E27FC236}">
                <a16:creationId xmlns:a16="http://schemas.microsoft.com/office/drawing/2014/main" id="{A5127795-24D3-5B7F-48F2-C54502CADE50}"/>
              </a:ext>
            </a:extLst>
          </p:cNvPr>
          <p:cNvPicPr>
            <a:picLocks noGrp="1" noChangeAspect="1"/>
          </p:cNvPicPr>
          <p:nvPr>
            <p:ph sz="quarter" idx="23"/>
          </p:nvPr>
        </p:nvPicPr>
        <p:blipFill>
          <a:blip r:embed="rId7">
            <a:extLst>
              <a:ext uri="{96DAC541-7B7A-43D3-8B79-37D633B846F1}">
                <asvg:svgBlip xmlns:asvg="http://schemas.microsoft.com/office/drawing/2016/SVG/main" r:embed="rId8"/>
              </a:ext>
            </a:extLst>
          </a:blip>
          <a:stretch>
            <a:fillRect/>
          </a:stretch>
        </p:blipFill>
        <p:spPr>
          <a:xfrm>
            <a:off x="7000875" y="2745581"/>
            <a:ext cx="914400" cy="914400"/>
          </a:xfrm>
        </p:spPr>
      </p:pic>
      <p:sp>
        <p:nvSpPr>
          <p:cNvPr id="100" name="Text Placeholder 15">
            <a:extLst>
              <a:ext uri="{FF2B5EF4-FFF2-40B4-BE49-F238E27FC236}">
                <a16:creationId xmlns:a16="http://schemas.microsoft.com/office/drawing/2014/main" id="{09E4FD8A-4545-6FA2-A83B-66C5FBF65ED0}"/>
              </a:ext>
            </a:extLst>
          </p:cNvPr>
          <p:cNvSpPr>
            <a:spLocks noGrp="1"/>
          </p:cNvSpPr>
          <p:nvPr>
            <p:ph type="body" idx="13"/>
          </p:nvPr>
        </p:nvSpPr>
        <p:spPr>
          <a:xfrm>
            <a:off x="6298609" y="3788813"/>
            <a:ext cx="2912932" cy="804859"/>
          </a:xfrm>
        </p:spPr>
        <p:txBody>
          <a:bodyPr/>
          <a:lstStyle/>
          <a:p>
            <a:r>
              <a:rPr lang="en-US" dirty="0">
                <a:latin typeface="+mn-lt"/>
              </a:rPr>
              <a:t>ENVIRONMENT</a:t>
            </a:r>
          </a:p>
          <a:p>
            <a:endParaRPr lang="en-US" dirty="0">
              <a:latin typeface="+mn-lt"/>
            </a:endParaRPr>
          </a:p>
        </p:txBody>
      </p:sp>
      <p:sp>
        <p:nvSpPr>
          <p:cNvPr id="8" name="Text Placeholder 7">
            <a:extLst>
              <a:ext uri="{FF2B5EF4-FFF2-40B4-BE49-F238E27FC236}">
                <a16:creationId xmlns:a16="http://schemas.microsoft.com/office/drawing/2014/main" id="{51C26CE0-2506-4B44-A26F-C12BFA5B18B5}"/>
              </a:ext>
            </a:extLst>
          </p:cNvPr>
          <p:cNvSpPr>
            <a:spLocks noGrp="1"/>
          </p:cNvSpPr>
          <p:nvPr>
            <p:ph sz="half" idx="14"/>
          </p:nvPr>
        </p:nvSpPr>
        <p:spPr/>
        <p:txBody>
          <a:bodyPr>
            <a:normAutofit/>
          </a:bodyPr>
          <a:lstStyle/>
          <a:p>
            <a:r>
              <a:rPr lang="en-US" dirty="0"/>
              <a:t>In what conditions is the agent operating?</a:t>
            </a:r>
          </a:p>
          <a:p>
            <a:endParaRPr lang="en-US" dirty="0"/>
          </a:p>
        </p:txBody>
      </p:sp>
      <p:sp>
        <p:nvSpPr>
          <p:cNvPr id="18" name="Text Placeholder 17">
            <a:extLst>
              <a:ext uri="{FF2B5EF4-FFF2-40B4-BE49-F238E27FC236}">
                <a16:creationId xmlns:a16="http://schemas.microsoft.com/office/drawing/2014/main" id="{143BB8B4-9E47-88E7-7FDA-2991B2A70863}"/>
              </a:ext>
            </a:extLst>
          </p:cNvPr>
          <p:cNvSpPr>
            <a:spLocks noGrp="1"/>
          </p:cNvSpPr>
          <p:nvPr>
            <p:ph type="body" idx="15"/>
          </p:nvPr>
        </p:nvSpPr>
        <p:spPr/>
        <p:txBody>
          <a:bodyPr/>
          <a:lstStyle/>
          <a:p>
            <a:r>
              <a:rPr lang="en-US" b="1" dirty="0"/>
              <a:t>STATES</a:t>
            </a:r>
          </a:p>
          <a:p>
            <a:endParaRPr lang="en-US" dirty="0"/>
          </a:p>
        </p:txBody>
      </p:sp>
      <p:sp>
        <p:nvSpPr>
          <p:cNvPr id="10" name="Text Placeholder 9">
            <a:extLst>
              <a:ext uri="{FF2B5EF4-FFF2-40B4-BE49-F238E27FC236}">
                <a16:creationId xmlns:a16="http://schemas.microsoft.com/office/drawing/2014/main" id="{7F39C97C-2DDC-4706-B96C-B02FAE53A426}"/>
              </a:ext>
            </a:extLst>
          </p:cNvPr>
          <p:cNvSpPr>
            <a:spLocks noGrp="1"/>
          </p:cNvSpPr>
          <p:nvPr>
            <p:ph sz="half" idx="16"/>
          </p:nvPr>
        </p:nvSpPr>
        <p:spPr/>
        <p:txBody>
          <a:bodyPr>
            <a:normAutofit fontScale="92500" lnSpcReduction="10000"/>
          </a:bodyPr>
          <a:lstStyle/>
          <a:p>
            <a:r>
              <a:rPr lang="en-US" dirty="0"/>
              <a:t>What are possible ‘environments’ the agent can transition into after making a decision?</a:t>
            </a:r>
          </a:p>
        </p:txBody>
      </p:sp>
      <p:sp>
        <p:nvSpPr>
          <p:cNvPr id="82" name="Slide Number Placeholder 81">
            <a:extLst>
              <a:ext uri="{FF2B5EF4-FFF2-40B4-BE49-F238E27FC236}">
                <a16:creationId xmlns:a16="http://schemas.microsoft.com/office/drawing/2014/main" id="{CE36A058-BEC2-4BC5-A467-F2EB2A365051}"/>
              </a:ext>
            </a:extLst>
          </p:cNvPr>
          <p:cNvSpPr>
            <a:spLocks noGrp="1"/>
          </p:cNvSpPr>
          <p:nvPr>
            <p:ph type="sldNum" sz="quarter" idx="12"/>
          </p:nvPr>
        </p:nvSpPr>
        <p:spPr/>
        <p:txBody>
          <a:bodyPr anchor="ctr">
            <a:normAutofit/>
          </a:bodyPr>
          <a:lstStyle/>
          <a:p>
            <a:pPr>
              <a:spcAft>
                <a:spcPts val="600"/>
              </a:spcAft>
            </a:pPr>
            <a:fld id="{B5CEABB6-07DC-46E8-9B57-56EC44A396E5}" type="slidenum">
              <a:rPr lang="en-US" smtClean="0"/>
              <a:pPr>
                <a:spcAft>
                  <a:spcPts val="600"/>
                </a:spcAft>
              </a:pPr>
              <a:t>6</a:t>
            </a:fld>
            <a:endParaRPr lang="en-US"/>
          </a:p>
        </p:txBody>
      </p:sp>
      <p:pic>
        <p:nvPicPr>
          <p:cNvPr id="29" name="Graphic 25" descr="Lightbulb">
            <a:extLst>
              <a:ext uri="{FF2B5EF4-FFF2-40B4-BE49-F238E27FC236}">
                <a16:creationId xmlns:a16="http://schemas.microsoft.com/office/drawing/2014/main" id="{43B30694-1326-B727-CE62-E7CB4EABC6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5025" y="2745581"/>
            <a:ext cx="914400" cy="914400"/>
          </a:xfrm>
          <a:prstGeom prst="rect">
            <a:avLst/>
          </a:prstGeom>
        </p:spPr>
      </p:pic>
      <p:sp>
        <p:nvSpPr>
          <p:cNvPr id="31" name="Text Placeholder 7">
            <a:extLst>
              <a:ext uri="{FF2B5EF4-FFF2-40B4-BE49-F238E27FC236}">
                <a16:creationId xmlns:a16="http://schemas.microsoft.com/office/drawing/2014/main" id="{5E859AE1-681F-0C9D-F3D0-541F84145311}"/>
              </a:ext>
            </a:extLst>
          </p:cNvPr>
          <p:cNvSpPr txBox="1">
            <a:spLocks/>
          </p:cNvSpPr>
          <p:nvPr/>
        </p:nvSpPr>
        <p:spPr>
          <a:xfrm>
            <a:off x="9022759" y="5120722"/>
            <a:ext cx="2330726" cy="853167"/>
          </a:xfrm>
          <a:prstGeom prst="rect">
            <a:avLst/>
          </a:prstGeom>
        </p:spPr>
        <p:txBody>
          <a:bodyPr vert="horz" lIns="0" tIns="45720" rIns="0" bIns="45720" rtlCol="0">
            <a:normAutofit/>
          </a:bodyPr>
          <a:lstStyle>
            <a:lvl1pPr marL="0" indent="0" algn="ctr" defTabSz="914400" rtl="0" eaLnBrk="1" latinLnBrk="0" hangingPunct="1">
              <a:lnSpc>
                <a:spcPct val="100000"/>
              </a:lnSpc>
              <a:spcBef>
                <a:spcPts val="1000"/>
              </a:spcBef>
              <a:buFont typeface="Arial" panose="020B0604020202020204" pitchFamily="34" charset="0"/>
              <a:buNone/>
              <a:defRPr sz="1400" kern="1200" spc="50" baseline="0">
                <a:solidFill>
                  <a:schemeClr val="tx1">
                    <a:lumMod val="75000"/>
                    <a:lumOff val="25000"/>
                  </a:schemeClr>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4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593920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7784A-9182-B602-181D-74641F15A874}"/>
              </a:ext>
            </a:extLst>
          </p:cNvPr>
          <p:cNvSpPr>
            <a:spLocks noGrp="1"/>
          </p:cNvSpPr>
          <p:nvPr>
            <p:ph type="title"/>
          </p:nvPr>
        </p:nvSpPr>
        <p:spPr>
          <a:xfrm>
            <a:off x="965199" y="851517"/>
            <a:ext cx="5130795" cy="1461778"/>
          </a:xfrm>
        </p:spPr>
        <p:txBody>
          <a:bodyPr>
            <a:normAutofit/>
          </a:bodyPr>
          <a:lstStyle/>
          <a:p>
            <a:r>
              <a:rPr lang="en-US" sz="4000"/>
              <a:t>Reinforcement Learning Examples</a:t>
            </a:r>
          </a:p>
        </p:txBody>
      </p:sp>
      <p:sp>
        <p:nvSpPr>
          <p:cNvPr id="3" name="Content Placeholder 2">
            <a:extLst>
              <a:ext uri="{FF2B5EF4-FFF2-40B4-BE49-F238E27FC236}">
                <a16:creationId xmlns:a16="http://schemas.microsoft.com/office/drawing/2014/main" id="{71781CBF-9895-4DF1-A19D-EE385BC71642}"/>
              </a:ext>
            </a:extLst>
          </p:cNvPr>
          <p:cNvSpPr>
            <a:spLocks noGrp="1"/>
          </p:cNvSpPr>
          <p:nvPr>
            <p:ph idx="1"/>
          </p:nvPr>
        </p:nvSpPr>
        <p:spPr>
          <a:xfrm>
            <a:off x="965200" y="2470248"/>
            <a:ext cx="4048344" cy="3536236"/>
          </a:xfrm>
        </p:spPr>
        <p:txBody>
          <a:bodyPr>
            <a:normAutofit/>
          </a:bodyPr>
          <a:lstStyle/>
          <a:p>
            <a:r>
              <a:rPr lang="en-US" sz="1500" dirty="0"/>
              <a:t>A game of chess</a:t>
            </a:r>
          </a:p>
          <a:p>
            <a:pPr lvl="1"/>
            <a:r>
              <a:rPr lang="en-US" sz="1500" dirty="0"/>
              <a:t>States: What influences your action?</a:t>
            </a:r>
          </a:p>
          <a:p>
            <a:pPr lvl="1"/>
            <a:r>
              <a:rPr lang="en-US" sz="1500" dirty="0"/>
              <a:t>Actions: Which move to choose?</a:t>
            </a:r>
          </a:p>
          <a:p>
            <a:pPr lvl="1"/>
            <a:r>
              <a:rPr lang="en-US" sz="1500" dirty="0"/>
              <a:t>Reward: What do you gain or lose?</a:t>
            </a:r>
          </a:p>
          <a:p>
            <a:pPr lvl="1"/>
            <a:endParaRPr lang="en-US" sz="1500" dirty="0"/>
          </a:p>
          <a:p>
            <a:r>
              <a:rPr lang="en-US" sz="1500" dirty="0"/>
              <a:t>Robots completing a certain task</a:t>
            </a:r>
          </a:p>
          <a:p>
            <a:pPr lvl="1"/>
            <a:r>
              <a:rPr lang="en-US" sz="1500" dirty="0"/>
              <a:t>States: ?</a:t>
            </a:r>
          </a:p>
          <a:p>
            <a:pPr lvl="1"/>
            <a:r>
              <a:rPr lang="en-US" sz="1500" dirty="0"/>
              <a:t>Actions: ?</a:t>
            </a:r>
          </a:p>
          <a:p>
            <a:pPr lvl="1"/>
            <a:r>
              <a:rPr lang="en-US" sz="1500" dirty="0"/>
              <a:t>Reward:?</a:t>
            </a:r>
          </a:p>
        </p:txBody>
      </p:sp>
      <p:sp>
        <p:nvSpPr>
          <p:cNvPr id="15" name="Freeform: Shape 14">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A robot with a raised arm">
            <a:extLst>
              <a:ext uri="{FF2B5EF4-FFF2-40B4-BE49-F238E27FC236}">
                <a16:creationId xmlns:a16="http://schemas.microsoft.com/office/drawing/2014/main" id="{717C625F-B966-4720-302B-4DA800310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
        <p:nvSpPr>
          <p:cNvPr id="6" name="Slide Number Placeholder 5">
            <a:extLst>
              <a:ext uri="{FF2B5EF4-FFF2-40B4-BE49-F238E27FC236}">
                <a16:creationId xmlns:a16="http://schemas.microsoft.com/office/drawing/2014/main" id="{6605CBB7-E7E3-0BC5-8BE9-3BA5F533AE87}"/>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B5CEABB6-07DC-46E8-9B57-56EC44A396E5}" type="slidenum">
              <a:rPr lang="en-US">
                <a:solidFill>
                  <a:schemeClr val="bg1"/>
                </a:solidFill>
              </a:rPr>
              <a:pPr algn="ctr">
                <a:spcAft>
                  <a:spcPts val="600"/>
                </a:spcAft>
              </a:pPr>
              <a:t>7</a:t>
            </a:fld>
            <a:endParaRPr lang="en-US">
              <a:solidFill>
                <a:schemeClr val="bg1"/>
              </a:solidFill>
            </a:endParaRPr>
          </a:p>
        </p:txBody>
      </p:sp>
    </p:spTree>
    <p:extLst>
      <p:ext uri="{BB962C8B-B14F-4D97-AF65-F5344CB8AC3E}">
        <p14:creationId xmlns:p14="http://schemas.microsoft.com/office/powerpoint/2010/main" val="125662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7784A-9182-B602-181D-74641F15A874}"/>
              </a:ext>
            </a:extLst>
          </p:cNvPr>
          <p:cNvSpPr>
            <a:spLocks noGrp="1"/>
          </p:cNvSpPr>
          <p:nvPr>
            <p:ph type="title"/>
          </p:nvPr>
        </p:nvSpPr>
        <p:spPr>
          <a:xfrm>
            <a:off x="965199" y="851517"/>
            <a:ext cx="5130795" cy="1461778"/>
          </a:xfrm>
        </p:spPr>
        <p:txBody>
          <a:bodyPr>
            <a:normAutofit/>
          </a:bodyPr>
          <a:lstStyle/>
          <a:p>
            <a:r>
              <a:rPr lang="en-US" sz="4000"/>
              <a:t>Reinforcement Learning Examples</a:t>
            </a:r>
          </a:p>
        </p:txBody>
      </p:sp>
      <p:sp>
        <p:nvSpPr>
          <p:cNvPr id="3" name="Content Placeholder 2">
            <a:extLst>
              <a:ext uri="{FF2B5EF4-FFF2-40B4-BE49-F238E27FC236}">
                <a16:creationId xmlns:a16="http://schemas.microsoft.com/office/drawing/2014/main" id="{71781CBF-9895-4DF1-A19D-EE385BC71642}"/>
              </a:ext>
            </a:extLst>
          </p:cNvPr>
          <p:cNvSpPr>
            <a:spLocks noGrp="1"/>
          </p:cNvSpPr>
          <p:nvPr>
            <p:ph idx="1"/>
          </p:nvPr>
        </p:nvSpPr>
        <p:spPr>
          <a:xfrm>
            <a:off x="965200" y="2470248"/>
            <a:ext cx="4048344" cy="3536236"/>
          </a:xfrm>
        </p:spPr>
        <p:txBody>
          <a:bodyPr>
            <a:normAutofit/>
          </a:bodyPr>
          <a:lstStyle/>
          <a:p>
            <a:r>
              <a:rPr lang="en-US" sz="1500" dirty="0"/>
              <a:t>A game of chess</a:t>
            </a:r>
          </a:p>
          <a:p>
            <a:pPr lvl="1"/>
            <a:r>
              <a:rPr lang="en-US" sz="1500" dirty="0"/>
              <a:t>States: </a:t>
            </a:r>
          </a:p>
          <a:p>
            <a:pPr lvl="1"/>
            <a:r>
              <a:rPr lang="en-US" sz="1500" dirty="0"/>
              <a:t>Actions: Which move to choose?</a:t>
            </a:r>
          </a:p>
          <a:p>
            <a:pPr lvl="1"/>
            <a:r>
              <a:rPr lang="en-US" sz="1500" dirty="0"/>
              <a:t>Reward: What do you gain or lose?</a:t>
            </a:r>
          </a:p>
          <a:p>
            <a:pPr lvl="1"/>
            <a:endParaRPr lang="en-US" sz="1500" dirty="0"/>
          </a:p>
          <a:p>
            <a:r>
              <a:rPr lang="en-US" sz="1500" dirty="0"/>
              <a:t>Robots completing a certain task</a:t>
            </a:r>
          </a:p>
          <a:p>
            <a:pPr lvl="1"/>
            <a:r>
              <a:rPr lang="en-US" sz="1500" dirty="0"/>
              <a:t>States: Observation from sensors</a:t>
            </a:r>
          </a:p>
          <a:p>
            <a:pPr lvl="1"/>
            <a:r>
              <a:rPr lang="en-US" sz="1500" dirty="0"/>
              <a:t>Actions: What is the next move?</a:t>
            </a:r>
          </a:p>
          <a:p>
            <a:pPr lvl="1"/>
            <a:r>
              <a:rPr lang="en-US" sz="1500" dirty="0"/>
              <a:t>Reward:</a:t>
            </a:r>
          </a:p>
          <a:p>
            <a:pPr lvl="2"/>
            <a:r>
              <a:rPr lang="en-US" sz="1500" dirty="0"/>
              <a:t>Appreciation for the correct move towards completion of task</a:t>
            </a:r>
          </a:p>
          <a:p>
            <a:pPr lvl="2"/>
            <a:r>
              <a:rPr lang="en-US" sz="1500" dirty="0"/>
              <a:t>Penalty for unexpected moves, accidents</a:t>
            </a:r>
          </a:p>
          <a:p>
            <a:pPr lvl="2"/>
            <a:endParaRPr lang="en-US" sz="1500" dirty="0"/>
          </a:p>
        </p:txBody>
      </p:sp>
      <p:sp>
        <p:nvSpPr>
          <p:cNvPr id="15" name="Freeform: Shape 14">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A robot with a raised arm">
            <a:extLst>
              <a:ext uri="{FF2B5EF4-FFF2-40B4-BE49-F238E27FC236}">
                <a16:creationId xmlns:a16="http://schemas.microsoft.com/office/drawing/2014/main" id="{717C625F-B966-4720-302B-4DA8003102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
        <p:nvSpPr>
          <p:cNvPr id="6" name="Slide Number Placeholder 5">
            <a:extLst>
              <a:ext uri="{FF2B5EF4-FFF2-40B4-BE49-F238E27FC236}">
                <a16:creationId xmlns:a16="http://schemas.microsoft.com/office/drawing/2014/main" id="{6605CBB7-E7E3-0BC5-8BE9-3BA5F533AE87}"/>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anchor="ctr">
            <a:normAutofit/>
          </a:bodyPr>
          <a:lstStyle/>
          <a:p>
            <a:pPr algn="ctr">
              <a:spcAft>
                <a:spcPts val="600"/>
              </a:spcAft>
            </a:pPr>
            <a:fld id="{B5CEABB6-07DC-46E8-9B57-56EC44A396E5}" type="slidenum">
              <a:rPr lang="en-US">
                <a:solidFill>
                  <a:schemeClr val="bg1"/>
                </a:solidFill>
              </a:rPr>
              <a:pPr algn="ctr">
                <a:spcAft>
                  <a:spcPts val="600"/>
                </a:spcAft>
              </a:pPr>
              <a:t>8</a:t>
            </a:fld>
            <a:endParaRPr lang="en-US">
              <a:solidFill>
                <a:schemeClr val="bg1"/>
              </a:solidFill>
            </a:endParaRPr>
          </a:p>
        </p:txBody>
      </p:sp>
    </p:spTree>
    <p:extLst>
      <p:ext uri="{BB962C8B-B14F-4D97-AF65-F5344CB8AC3E}">
        <p14:creationId xmlns:p14="http://schemas.microsoft.com/office/powerpoint/2010/main" val="282900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784A-9182-B602-181D-74641F15A874}"/>
              </a:ext>
            </a:extLst>
          </p:cNvPr>
          <p:cNvSpPr>
            <a:spLocks noGrp="1"/>
          </p:cNvSpPr>
          <p:nvPr>
            <p:ph type="title"/>
          </p:nvPr>
        </p:nvSpPr>
        <p:spPr>
          <a:xfrm>
            <a:off x="349827" y="266193"/>
            <a:ext cx="10515600" cy="1325563"/>
          </a:xfrm>
        </p:spPr>
        <p:txBody>
          <a:bodyPr>
            <a:normAutofit/>
          </a:bodyPr>
          <a:lstStyle/>
          <a:p>
            <a:r>
              <a:rPr lang="en-US" sz="3600" dirty="0"/>
              <a:t>Markov Property</a:t>
            </a:r>
          </a:p>
        </p:txBody>
      </p:sp>
      <p:sp>
        <p:nvSpPr>
          <p:cNvPr id="3" name="Content Placeholder 2">
            <a:extLst>
              <a:ext uri="{FF2B5EF4-FFF2-40B4-BE49-F238E27FC236}">
                <a16:creationId xmlns:a16="http://schemas.microsoft.com/office/drawing/2014/main" id="{71781CBF-9895-4DF1-A19D-EE385BC71642}"/>
              </a:ext>
            </a:extLst>
          </p:cNvPr>
          <p:cNvSpPr>
            <a:spLocks noGrp="1"/>
          </p:cNvSpPr>
          <p:nvPr>
            <p:ph idx="1"/>
          </p:nvPr>
        </p:nvSpPr>
        <p:spPr>
          <a:xfrm>
            <a:off x="526472" y="1577687"/>
            <a:ext cx="10515600" cy="4351338"/>
          </a:xfrm>
        </p:spPr>
        <p:txBody>
          <a:bodyPr>
            <a:normAutofit/>
          </a:bodyPr>
          <a:lstStyle/>
          <a:p>
            <a:r>
              <a:rPr lang="en-US" sz="1900" dirty="0"/>
              <a:t>AI must be able to deal with series of tasks and reach a goal</a:t>
            </a:r>
          </a:p>
          <a:p>
            <a:pPr marL="0" indent="0">
              <a:buNone/>
            </a:pPr>
            <a:endParaRPr lang="en-US" dirty="0"/>
          </a:p>
          <a:p>
            <a:pPr marL="0" indent="0">
              <a:buNone/>
            </a:pPr>
            <a:endParaRPr lang="en-US" dirty="0"/>
          </a:p>
          <a:p>
            <a:pPr marL="0" indent="0">
              <a:buNone/>
            </a:pPr>
            <a:endParaRPr lang="en-US" dirty="0"/>
          </a:p>
          <a:p>
            <a:endParaRPr lang="en-US" sz="2200" dirty="0"/>
          </a:p>
        </p:txBody>
      </p:sp>
      <p:sp>
        <p:nvSpPr>
          <p:cNvPr id="6" name="Slide Number Placeholder 5">
            <a:extLst>
              <a:ext uri="{FF2B5EF4-FFF2-40B4-BE49-F238E27FC236}">
                <a16:creationId xmlns:a16="http://schemas.microsoft.com/office/drawing/2014/main" id="{6605CBB7-E7E3-0BC5-8BE9-3BA5F533AE87}"/>
              </a:ext>
            </a:extLst>
          </p:cNvPr>
          <p:cNvSpPr>
            <a:spLocks noGrp="1"/>
          </p:cNvSpPr>
          <p:nvPr>
            <p:ph type="sldNum" sz="quarter" idx="12"/>
          </p:nvPr>
        </p:nvSpPr>
        <p:spPr/>
        <p:txBody>
          <a:bodyPr/>
          <a:lstStyle/>
          <a:p>
            <a:fld id="{B5CEABB6-07DC-46E8-9B57-56EC44A396E5}" type="slidenum">
              <a:rPr lang="en-US" smtClean="0"/>
              <a:pPr/>
              <a:t>9</a:t>
            </a:fld>
            <a:endParaRPr lang="en-US" dirty="0"/>
          </a:p>
        </p:txBody>
      </p:sp>
      <p:pic>
        <p:nvPicPr>
          <p:cNvPr id="5" name="Graphic 4" descr="Enter outline">
            <a:extLst>
              <a:ext uri="{FF2B5EF4-FFF2-40B4-BE49-F238E27FC236}">
                <a16:creationId xmlns:a16="http://schemas.microsoft.com/office/drawing/2014/main" id="{F55D5E9B-29B7-9FC1-2F94-D8B0EB7A5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196993" y="2117912"/>
            <a:ext cx="914400" cy="914400"/>
          </a:xfrm>
          <a:prstGeom prst="rect">
            <a:avLst/>
          </a:prstGeom>
        </p:spPr>
      </p:pic>
      <p:sp>
        <p:nvSpPr>
          <p:cNvPr id="7" name="TextBox 6">
            <a:extLst>
              <a:ext uri="{FF2B5EF4-FFF2-40B4-BE49-F238E27FC236}">
                <a16:creationId xmlns:a16="http://schemas.microsoft.com/office/drawing/2014/main" id="{4DC32E5D-A0DE-4E0F-8F23-7C129E9E5121}"/>
              </a:ext>
            </a:extLst>
          </p:cNvPr>
          <p:cNvSpPr txBox="1"/>
          <p:nvPr/>
        </p:nvSpPr>
        <p:spPr>
          <a:xfrm>
            <a:off x="4196706" y="2984116"/>
            <a:ext cx="914399" cy="369332"/>
          </a:xfrm>
          <a:prstGeom prst="rect">
            <a:avLst/>
          </a:prstGeom>
          <a:noFill/>
        </p:spPr>
        <p:txBody>
          <a:bodyPr wrap="square" rtlCol="0">
            <a:spAutoFit/>
          </a:bodyPr>
          <a:lstStyle/>
          <a:p>
            <a:r>
              <a:rPr lang="en-US" dirty="0" err="1"/>
              <a:t>state</a:t>
            </a:r>
            <a:r>
              <a:rPr lang="en-US" baseline="-25000" dirty="0" err="1"/>
              <a:t>n</a:t>
            </a:r>
            <a:endParaRPr lang="en-US" dirty="0"/>
          </a:p>
        </p:txBody>
      </p:sp>
      <p:cxnSp>
        <p:nvCxnSpPr>
          <p:cNvPr id="9" name="Straight Arrow Connector 8">
            <a:extLst>
              <a:ext uri="{FF2B5EF4-FFF2-40B4-BE49-F238E27FC236}">
                <a16:creationId xmlns:a16="http://schemas.microsoft.com/office/drawing/2014/main" id="{3B2E8971-5EDA-7918-3C91-CEE31A38A7E6}"/>
              </a:ext>
            </a:extLst>
          </p:cNvPr>
          <p:cNvCxnSpPr/>
          <p:nvPr/>
        </p:nvCxnSpPr>
        <p:spPr>
          <a:xfrm>
            <a:off x="2288038" y="2602006"/>
            <a:ext cx="1840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Graphic 10" descr="Exit outline">
            <a:extLst>
              <a:ext uri="{FF2B5EF4-FFF2-40B4-BE49-F238E27FC236}">
                <a16:creationId xmlns:a16="http://schemas.microsoft.com/office/drawing/2014/main" id="{BBAB32A3-80D1-152A-8475-74276FD22A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28247" y="2144806"/>
            <a:ext cx="914400" cy="914400"/>
          </a:xfrm>
          <a:prstGeom prst="rect">
            <a:avLst/>
          </a:prstGeom>
        </p:spPr>
      </p:pic>
      <p:sp>
        <p:nvSpPr>
          <p:cNvPr id="13" name="TextBox 12">
            <a:extLst>
              <a:ext uri="{FF2B5EF4-FFF2-40B4-BE49-F238E27FC236}">
                <a16:creationId xmlns:a16="http://schemas.microsoft.com/office/drawing/2014/main" id="{D1BF1D89-CB5C-CAEF-F27B-59FFF8A7ACC1}"/>
              </a:ext>
            </a:extLst>
          </p:cNvPr>
          <p:cNvSpPr txBox="1"/>
          <p:nvPr/>
        </p:nvSpPr>
        <p:spPr>
          <a:xfrm>
            <a:off x="1349394" y="3055650"/>
            <a:ext cx="914399" cy="369332"/>
          </a:xfrm>
          <a:prstGeom prst="rect">
            <a:avLst/>
          </a:prstGeom>
          <a:noFill/>
        </p:spPr>
        <p:txBody>
          <a:bodyPr wrap="square" rtlCol="0">
            <a:spAutoFit/>
          </a:bodyPr>
          <a:lstStyle/>
          <a:p>
            <a:r>
              <a:rPr lang="en-US" dirty="0"/>
              <a:t>state</a:t>
            </a:r>
            <a:r>
              <a:rPr lang="en-US" baseline="-25000" dirty="0"/>
              <a:t>1</a:t>
            </a:r>
            <a:endParaRPr lang="en-US" dirty="0"/>
          </a:p>
        </p:txBody>
      </p:sp>
      <p:sp>
        <p:nvSpPr>
          <p:cNvPr id="17" name="TextBox 16">
            <a:extLst>
              <a:ext uri="{FF2B5EF4-FFF2-40B4-BE49-F238E27FC236}">
                <a16:creationId xmlns:a16="http://schemas.microsoft.com/office/drawing/2014/main" id="{7B3D5053-930E-AD44-EFDD-B7CCC487AFA0}"/>
              </a:ext>
            </a:extLst>
          </p:cNvPr>
          <p:cNvSpPr txBox="1"/>
          <p:nvPr/>
        </p:nvSpPr>
        <p:spPr>
          <a:xfrm>
            <a:off x="838200" y="4688551"/>
            <a:ext cx="9720102" cy="1754326"/>
          </a:xfrm>
          <a:prstGeom prst="rect">
            <a:avLst/>
          </a:prstGeom>
          <a:noFill/>
        </p:spPr>
        <p:txBody>
          <a:bodyPr wrap="square" rtlCol="0">
            <a:spAutoFit/>
          </a:bodyPr>
          <a:lstStyle/>
          <a:p>
            <a:r>
              <a:rPr lang="en-US" dirty="0"/>
              <a:t>Transition probability: The probability that the agent will move from one state to another</a:t>
            </a:r>
          </a:p>
          <a:p>
            <a:endParaRPr lang="en-US" dirty="0"/>
          </a:p>
          <a:p>
            <a:endParaRPr lang="en-US" dirty="0"/>
          </a:p>
          <a:p>
            <a:r>
              <a:rPr lang="en-US" dirty="0"/>
              <a:t>From state S</a:t>
            </a:r>
            <a:r>
              <a:rPr lang="en-US" baseline="-25000" dirty="0"/>
              <a:t>t</a:t>
            </a:r>
            <a:r>
              <a:rPr lang="en-US" dirty="0"/>
              <a:t> to S</a:t>
            </a:r>
            <a:r>
              <a:rPr lang="en-US" baseline="-25000" dirty="0"/>
              <a:t>t+1</a:t>
            </a:r>
            <a:r>
              <a:rPr lang="en-US" dirty="0"/>
              <a:t>, the state transition probability is given by </a:t>
            </a:r>
            <a:r>
              <a:rPr lang="en-US" dirty="0" err="1"/>
              <a:t>P</a:t>
            </a:r>
            <a:r>
              <a:rPr lang="en-US" baseline="-25000" dirty="0" err="1"/>
              <a:t>ss’</a:t>
            </a:r>
            <a:r>
              <a:rPr lang="en-US" dirty="0"/>
              <a:t> = P(S</a:t>
            </a:r>
            <a:r>
              <a:rPr lang="en-US" baseline="-25000" dirty="0"/>
              <a:t>t+1 </a:t>
            </a:r>
            <a:r>
              <a:rPr lang="en-US" dirty="0"/>
              <a:t>= s</a:t>
            </a:r>
            <a:r>
              <a:rPr lang="en-US" baseline="30000" dirty="0"/>
              <a:t>’</a:t>
            </a:r>
            <a:r>
              <a:rPr lang="en-US" dirty="0"/>
              <a:t> | S</a:t>
            </a:r>
            <a:r>
              <a:rPr lang="en-US" baseline="-25000" dirty="0"/>
              <a:t>t</a:t>
            </a:r>
            <a:r>
              <a:rPr lang="en-US" dirty="0"/>
              <a:t> = s)</a:t>
            </a:r>
          </a:p>
          <a:p>
            <a:r>
              <a:rPr lang="en-US" dirty="0"/>
              <a:t>We can also define a state Transition probability matrix </a:t>
            </a:r>
          </a:p>
          <a:p>
            <a:r>
              <a:rPr lang="en-US" dirty="0"/>
              <a:t> </a:t>
            </a:r>
          </a:p>
        </p:txBody>
      </p:sp>
      <p:sp>
        <p:nvSpPr>
          <p:cNvPr id="10" name="TextBox 9">
            <a:extLst>
              <a:ext uri="{FF2B5EF4-FFF2-40B4-BE49-F238E27FC236}">
                <a16:creationId xmlns:a16="http://schemas.microsoft.com/office/drawing/2014/main" id="{AF82AE72-82C8-9A86-8561-7BE255C3DCCC}"/>
              </a:ext>
            </a:extLst>
          </p:cNvPr>
          <p:cNvSpPr txBox="1"/>
          <p:nvPr/>
        </p:nvSpPr>
        <p:spPr>
          <a:xfrm>
            <a:off x="6354022" y="1951361"/>
            <a:ext cx="4036005" cy="2308324"/>
          </a:xfrm>
          <a:prstGeom prst="rect">
            <a:avLst/>
          </a:prstGeom>
          <a:noFill/>
        </p:spPr>
        <p:txBody>
          <a:bodyPr wrap="square" rtlCol="0">
            <a:spAutoFit/>
          </a:bodyPr>
          <a:lstStyle/>
          <a:p>
            <a:r>
              <a:rPr lang="en-US" dirty="0"/>
              <a:t>Markov property: agent keeps track of how the changes occur from previous state to current state</a:t>
            </a:r>
          </a:p>
          <a:p>
            <a:endParaRPr lang="en-US" dirty="0"/>
          </a:p>
          <a:p>
            <a:r>
              <a:rPr lang="en-US" dirty="0"/>
              <a:t>“Future is independent of the past given the present”</a:t>
            </a:r>
          </a:p>
          <a:p>
            <a:endParaRPr lang="en-US" dirty="0"/>
          </a:p>
          <a:p>
            <a:endParaRPr lang="en-US" dirty="0"/>
          </a:p>
        </p:txBody>
      </p:sp>
      <p:pic>
        <p:nvPicPr>
          <p:cNvPr id="19" name="Picture 18">
            <a:extLst>
              <a:ext uri="{FF2B5EF4-FFF2-40B4-BE49-F238E27FC236}">
                <a16:creationId xmlns:a16="http://schemas.microsoft.com/office/drawing/2014/main" id="{7EC8CAE5-ABF2-E8B1-F16D-5431210069C8}"/>
              </a:ext>
            </a:extLst>
          </p:cNvPr>
          <p:cNvPicPr>
            <a:picLocks noChangeAspect="1"/>
          </p:cNvPicPr>
          <p:nvPr/>
        </p:nvPicPr>
        <p:blipFill rotWithShape="1">
          <a:blip r:embed="rId7"/>
          <a:srcRect b="37384"/>
          <a:stretch/>
        </p:blipFill>
        <p:spPr>
          <a:xfrm>
            <a:off x="5814992" y="3619432"/>
            <a:ext cx="5591216" cy="909543"/>
          </a:xfrm>
          <a:prstGeom prst="rect">
            <a:avLst/>
          </a:prstGeom>
        </p:spPr>
      </p:pic>
    </p:spTree>
    <p:extLst>
      <p:ext uri="{BB962C8B-B14F-4D97-AF65-F5344CB8AC3E}">
        <p14:creationId xmlns:p14="http://schemas.microsoft.com/office/powerpoint/2010/main" val="3758784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42BC90D6-94CF-42F7-AAC4-9CF6824C54D5}">
  <ds:schemaRefs>
    <ds:schemaRef ds:uri="http://schemas.microsoft.com/sharepoint/v3/contenttype/forms"/>
  </ds:schemaRefs>
</ds:datastoreItem>
</file>

<file path=customXml/itemProps2.xml><?xml version="1.0" encoding="utf-8"?>
<ds:datastoreItem xmlns:ds="http://schemas.openxmlformats.org/officeDocument/2006/customXml" ds:itemID="{64CF2EF3-001F-4BE9-81B3-86ECBBF9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10883</TotalTime>
  <Words>4275</Words>
  <Application>Microsoft Office PowerPoint</Application>
  <PresentationFormat>Widescreen</PresentationFormat>
  <Paragraphs>549</Paragraphs>
  <Slides>49</Slides>
  <Notes>38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Calibri Light</vt:lpstr>
      <vt:lpstr>Cambria Math</vt:lpstr>
      <vt:lpstr>charter</vt:lpstr>
      <vt:lpstr>Segoe UI</vt:lpstr>
      <vt:lpstr>Tw Cen MT</vt:lpstr>
      <vt:lpstr>Office Theme</vt:lpstr>
      <vt:lpstr>DEEP REINFORCEMENT LEARNING</vt:lpstr>
      <vt:lpstr>ABOUT ME</vt:lpstr>
      <vt:lpstr>Contents</vt:lpstr>
      <vt:lpstr>Bhiksha’s fan  and believer of meme threads on Piazza </vt:lpstr>
      <vt:lpstr>HOW IS REINFORCEMENT LEARNING DIFFERENT FROM ML/DL?</vt:lpstr>
      <vt:lpstr>REINFORCEMENT LEARNING FRAMEWORK</vt:lpstr>
      <vt:lpstr>Reinforcement Learning Examples</vt:lpstr>
      <vt:lpstr>Reinforcement Learning Examples</vt:lpstr>
      <vt:lpstr>Markov Property</vt:lpstr>
      <vt:lpstr>Markov Property</vt:lpstr>
      <vt:lpstr>Markov Reward Process</vt:lpstr>
      <vt:lpstr>Markov Decision Process (MDP) – Model based</vt:lpstr>
      <vt:lpstr>Policy</vt:lpstr>
      <vt:lpstr>Optimal Policy</vt:lpstr>
      <vt:lpstr>Optimal Policy</vt:lpstr>
      <vt:lpstr>Optimal Policy</vt:lpstr>
      <vt:lpstr>AI PLANNING: EXPLORATION Vs. EXPLOITATION</vt:lpstr>
      <vt:lpstr>Q-learning – Model free</vt:lpstr>
      <vt:lpstr>Q-learning over MDP</vt:lpstr>
      <vt:lpstr>Q-learning over MDP</vt:lpstr>
      <vt:lpstr>Q-learning over MDP</vt:lpstr>
      <vt:lpstr>COMPLEX SCENARIo - GO GAME </vt:lpstr>
      <vt:lpstr>Deep Q-Networks</vt:lpstr>
      <vt:lpstr>Deep Q-Networks</vt:lpstr>
      <vt:lpstr>Deep Q-Learning</vt:lpstr>
      <vt:lpstr>Deep Q-Learning</vt:lpstr>
      <vt:lpstr>Deep Q-Learning formulation</vt:lpstr>
      <vt:lpstr>Pitfalls</vt:lpstr>
      <vt:lpstr>Problems with stability</vt:lpstr>
      <vt:lpstr>Bandit Algorithms</vt:lpstr>
      <vt:lpstr>Bandit Algorithms</vt:lpstr>
      <vt:lpstr>Multi-arm Bandit Algorithms</vt:lpstr>
      <vt:lpstr>Multi-arm Bandit Algorithms</vt:lpstr>
      <vt:lpstr>Multi-arm Bandit Algorithms</vt:lpstr>
      <vt:lpstr>Multi-arm Bandit Algorithms</vt:lpstr>
      <vt:lpstr>Multi-arm Bandit Algorithms</vt:lpstr>
      <vt:lpstr>Multi-arm Bandit Algorithms (MAB) Caveats</vt:lpstr>
      <vt:lpstr>Contextual Bandit Algorithms</vt:lpstr>
      <vt:lpstr>Contextual Bandit Algorithms</vt:lpstr>
      <vt:lpstr>Contextual Bandit Algorithms</vt:lpstr>
      <vt:lpstr>Contextual Bandit Algorithms</vt:lpstr>
      <vt:lpstr>Contextual Bandit Algorithms</vt:lpstr>
      <vt:lpstr>Contextual Bandits: E-commerce - Why not collaborative filtering or A/B Testing?</vt:lpstr>
      <vt:lpstr>Contextual Bandits: E-commerce - Why not collaborative filtering or A/B Testing?</vt:lpstr>
      <vt:lpstr>Contextual Bandits – Industry Case study</vt:lpstr>
      <vt:lpstr>Contextual Bandits – Industry Case study</vt:lpstr>
      <vt:lpstr>QUESTIONS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REINFORCEMENT LEARNING</dc:title>
  <dc:creator>Reshmi Ghosh</dc:creator>
  <cp:lastModifiedBy>Reshmi Ghosh</cp:lastModifiedBy>
  <cp:revision>11</cp:revision>
  <dcterms:created xsi:type="dcterms:W3CDTF">2022-04-09T20:45:48Z</dcterms:created>
  <dcterms:modified xsi:type="dcterms:W3CDTF">2022-04-23T16:10:02Z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